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omments/modernComment_11D_23536E31.xml" ContentType="application/vnd.ms-powerpoint.comments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4"/>
  </p:sldMasterIdLst>
  <p:notesMasterIdLst>
    <p:notesMasterId r:id="rId30"/>
  </p:notesMasterIdLst>
  <p:sldIdLst>
    <p:sldId id="257" r:id="rId5"/>
    <p:sldId id="258" r:id="rId6"/>
    <p:sldId id="259" r:id="rId7"/>
    <p:sldId id="260" r:id="rId8"/>
    <p:sldId id="275" r:id="rId9"/>
    <p:sldId id="280" r:id="rId10"/>
    <p:sldId id="287" r:id="rId11"/>
    <p:sldId id="262" r:id="rId12"/>
    <p:sldId id="263" r:id="rId13"/>
    <p:sldId id="266" r:id="rId14"/>
    <p:sldId id="267" r:id="rId15"/>
    <p:sldId id="288" r:id="rId16"/>
    <p:sldId id="265" r:id="rId17"/>
    <p:sldId id="291" r:id="rId18"/>
    <p:sldId id="292" r:id="rId19"/>
    <p:sldId id="272" r:id="rId20"/>
    <p:sldId id="293" r:id="rId21"/>
    <p:sldId id="286" r:id="rId22"/>
    <p:sldId id="295" r:id="rId23"/>
    <p:sldId id="296" r:id="rId24"/>
    <p:sldId id="285" r:id="rId25"/>
    <p:sldId id="297" r:id="rId26"/>
    <p:sldId id="279" r:id="rId27"/>
    <p:sldId id="278" r:id="rId28"/>
    <p:sldId id="294" r:id="rId29"/>
  </p:sldIdLst>
  <p:sldSz cx="14630400" cy="8229600"/>
  <p:notesSz cx="8229600" cy="14630400"/>
  <p:embeddedFontLst>
    <p:embeddedFont>
      <p:font typeface="Inter" panose="020B0604020202020204" charset="0"/>
      <p:regular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488D013B-4985-051B-7592-D230BF0F92EC}" name="Marcus L (SG-JDE08)" initials="M(" userId="S::marcusl@genstudents.org::19228b1b-b52a-4b3f-90d5-a88804baa51d" providerId="AD"/>
  <p188:author id="{6F9ED258-0854-F4AD-A5EC-C29DC7377127}" name="Benjamin A (SG-JDE08)" initials="BA" userId="S::BenjaminAng@genstudents.org::2972839a-7e49-4b62-bb69-141f398c30e5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55D2786-9DE2-8C17-9E4E-AD733509764A}" v="19" dt="2025-12-12T08:25:12.437"/>
    <p1510:client id="{0B16CCDB-BD2E-7AF0-0491-1300274CA8FE}" v="4" dt="2025-12-13T13:35:27.303"/>
    <p1510:client id="{1D163DA3-EDF0-62B7-1EAF-B51AB1D08A30}" v="36" dt="2025-12-13T14:04:03.580"/>
    <p1510:client id="{314EC474-8B06-9ED8-A5F5-D15D22E3FCBD}" v="116" dt="2025-12-12T09:37:41.163"/>
    <p1510:client id="{31E5CE07-4164-4045-AAE1-0EAD1EB2EA67}" v="2004" dt="2025-12-12T09:21:04.642"/>
    <p1510:client id="{7D440FF0-A919-C114-3B45-E96D7EB6F665}" v="525" dt="2025-12-12T02:16:29.151"/>
    <p1510:client id="{921DA343-1CF6-33CC-F5E6-8294F9A7085F}" v="106" dt="2025-12-12T09:32:09.507"/>
    <p1510:client id="{97A697C8-960F-210A-C3E1-FD4904934609}" v="134" dt="2025-12-12T06:31:20.152"/>
    <p1510:client id="{997240D3-AA61-0A2B-41B4-E8B98A572732}" v="7" dt="2025-12-13T14:15:15.185"/>
    <p1510:client id="{E586B7CA-0E55-1FE6-AEF9-15A95DF802B7}" v="84" dt="2025-12-12T03:21:34.485"/>
    <p1510:client id="{E8B132B2-6851-4F5F-358A-993C2A060531}" v="5" dt="2025-12-13T13:40:50.01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38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1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enjamin A (SG-JDE08)" userId="S::benjaminang@genstudents.org::2972839a-7e49-4b62-bb69-141f398c30e5" providerId="AD" clId="Web-{1D163DA3-EDF0-62B7-1EAF-B51AB1D08A30}"/>
    <pc:docChg chg="modSld">
      <pc:chgData name="Benjamin A (SG-JDE08)" userId="S::benjaminang@genstudents.org::2972839a-7e49-4b62-bb69-141f398c30e5" providerId="AD" clId="Web-{1D163DA3-EDF0-62B7-1EAF-B51AB1D08A30}" dt="2025-12-13T14:04:03.580" v="22" actId="20577"/>
      <pc:docMkLst>
        <pc:docMk/>
      </pc:docMkLst>
      <pc:sldChg chg="modSp">
        <pc:chgData name="Benjamin A (SG-JDE08)" userId="S::benjaminang@genstudents.org::2972839a-7e49-4b62-bb69-141f398c30e5" providerId="AD" clId="Web-{1D163DA3-EDF0-62B7-1EAF-B51AB1D08A30}" dt="2025-12-13T14:04:03.580" v="22" actId="20577"/>
        <pc:sldMkLst>
          <pc:docMk/>
          <pc:sldMk cId="1101295624" sldId="288"/>
        </pc:sldMkLst>
        <pc:spChg chg="mod">
          <ac:chgData name="Benjamin A (SG-JDE08)" userId="S::benjaminang@genstudents.org::2972839a-7e49-4b62-bb69-141f398c30e5" providerId="AD" clId="Web-{1D163DA3-EDF0-62B7-1EAF-B51AB1D08A30}" dt="2025-12-13T14:04:03.580" v="22" actId="20577"/>
          <ac:spMkLst>
            <pc:docMk/>
            <pc:sldMk cId="1101295624" sldId="288"/>
            <ac:spMk id="3" creationId="{78A9C315-35D1-4128-D8AF-063AA7A42684}"/>
          </ac:spMkLst>
        </pc:spChg>
      </pc:sldChg>
      <pc:sldChg chg="modSp">
        <pc:chgData name="Benjamin A (SG-JDE08)" userId="S::benjaminang@genstudents.org::2972839a-7e49-4b62-bb69-141f398c30e5" providerId="AD" clId="Web-{1D163DA3-EDF0-62B7-1EAF-B51AB1D08A30}" dt="2025-12-13T14:03:37.877" v="5" actId="20577"/>
        <pc:sldMkLst>
          <pc:docMk/>
          <pc:sldMk cId="4276444380" sldId="291"/>
        </pc:sldMkLst>
        <pc:spChg chg="mod">
          <ac:chgData name="Benjamin A (SG-JDE08)" userId="S::benjaminang@genstudents.org::2972839a-7e49-4b62-bb69-141f398c30e5" providerId="AD" clId="Web-{1D163DA3-EDF0-62B7-1EAF-B51AB1D08A30}" dt="2025-12-13T14:03:37.877" v="5" actId="20577"/>
          <ac:spMkLst>
            <pc:docMk/>
            <pc:sldMk cId="4276444380" sldId="291"/>
            <ac:spMk id="3" creationId="{442F2380-C170-CB02-0ADE-C19962144593}"/>
          </ac:spMkLst>
        </pc:spChg>
      </pc:sldChg>
      <pc:sldChg chg="modSp">
        <pc:chgData name="Benjamin A (SG-JDE08)" userId="S::benjaminang@genstudents.org::2972839a-7e49-4b62-bb69-141f398c30e5" providerId="AD" clId="Web-{1D163DA3-EDF0-62B7-1EAF-B51AB1D08A30}" dt="2025-12-13T14:03:49.470" v="13" actId="20577"/>
        <pc:sldMkLst>
          <pc:docMk/>
          <pc:sldMk cId="73859999" sldId="292"/>
        </pc:sldMkLst>
        <pc:spChg chg="mod">
          <ac:chgData name="Benjamin A (SG-JDE08)" userId="S::benjaminang@genstudents.org::2972839a-7e49-4b62-bb69-141f398c30e5" providerId="AD" clId="Web-{1D163DA3-EDF0-62B7-1EAF-B51AB1D08A30}" dt="2025-12-13T14:03:49.470" v="13" actId="20577"/>
          <ac:spMkLst>
            <pc:docMk/>
            <pc:sldMk cId="73859999" sldId="292"/>
            <ac:spMk id="3" creationId="{250A9D8C-6BD1-FB82-FFB5-8942B6855765}"/>
          </ac:spMkLst>
        </pc:spChg>
      </pc:sldChg>
    </pc:docChg>
  </pc:docChgLst>
  <pc:docChgLst>
    <pc:chgData name="Benjamin A (SG-JDE08)" userId="S::benjaminang@genstudents.org::2972839a-7e49-4b62-bb69-141f398c30e5" providerId="AD" clId="Web-{0B16CCDB-BD2E-7AF0-0491-1300274CA8FE}"/>
    <pc:docChg chg="modSld">
      <pc:chgData name="Benjamin A (SG-JDE08)" userId="S::benjaminang@genstudents.org::2972839a-7e49-4b62-bb69-141f398c30e5" providerId="AD" clId="Web-{0B16CCDB-BD2E-7AF0-0491-1300274CA8FE}" dt="2025-12-13T13:35:27.303" v="3" actId="20577"/>
      <pc:docMkLst>
        <pc:docMk/>
      </pc:docMkLst>
      <pc:sldChg chg="modSp">
        <pc:chgData name="Benjamin A (SG-JDE08)" userId="S::benjaminang@genstudents.org::2972839a-7e49-4b62-bb69-141f398c30e5" providerId="AD" clId="Web-{0B16CCDB-BD2E-7AF0-0491-1300274CA8FE}" dt="2025-12-13T13:35:27.303" v="3" actId="20577"/>
        <pc:sldMkLst>
          <pc:docMk/>
          <pc:sldMk cId="0" sldId="266"/>
        </pc:sldMkLst>
        <pc:spChg chg="mod">
          <ac:chgData name="Benjamin A (SG-JDE08)" userId="S::benjaminang@genstudents.org::2972839a-7e49-4b62-bb69-141f398c30e5" providerId="AD" clId="Web-{0B16CCDB-BD2E-7AF0-0491-1300274CA8FE}" dt="2025-12-13T13:35:27.303" v="3" actId="20577"/>
          <ac:spMkLst>
            <pc:docMk/>
            <pc:sldMk cId="0" sldId="266"/>
            <ac:spMk id="4" creationId="{00000000-0000-0000-0000-000000000000}"/>
          </ac:spMkLst>
        </pc:spChg>
      </pc:sldChg>
    </pc:docChg>
  </pc:docChgLst>
  <pc:docChgLst>
    <pc:chgData name="Benjamin A (SG-JDE08)" userId="S::benjaminang@genstudents.org::2972839a-7e49-4b62-bb69-141f398c30e5" providerId="AD" clId="Web-{E8B132B2-6851-4F5F-358A-993C2A060531}"/>
    <pc:docChg chg="modSld">
      <pc:chgData name="Benjamin A (SG-JDE08)" userId="S::benjaminang@genstudents.org::2972839a-7e49-4b62-bb69-141f398c30e5" providerId="AD" clId="Web-{E8B132B2-6851-4F5F-358A-993C2A060531}" dt="2025-12-13T13:40:48.737" v="3" actId="20577"/>
      <pc:docMkLst>
        <pc:docMk/>
      </pc:docMkLst>
      <pc:sldChg chg="modSp">
        <pc:chgData name="Benjamin A (SG-JDE08)" userId="S::benjaminang@genstudents.org::2972839a-7e49-4b62-bb69-141f398c30e5" providerId="AD" clId="Web-{E8B132B2-6851-4F5F-358A-993C2A060531}" dt="2025-12-13T13:40:48.737" v="3" actId="20577"/>
        <pc:sldMkLst>
          <pc:docMk/>
          <pc:sldMk cId="0" sldId="266"/>
        </pc:sldMkLst>
        <pc:spChg chg="mod">
          <ac:chgData name="Benjamin A (SG-JDE08)" userId="S::benjaminang@genstudents.org::2972839a-7e49-4b62-bb69-141f398c30e5" providerId="AD" clId="Web-{E8B132B2-6851-4F5F-358A-993C2A060531}" dt="2025-12-13T13:40:48.737" v="3" actId="20577"/>
          <ac:spMkLst>
            <pc:docMk/>
            <pc:sldMk cId="0" sldId="266"/>
            <ac:spMk id="2" creationId="{00000000-0000-0000-0000-000000000000}"/>
          </ac:spMkLst>
        </pc:spChg>
      </pc:sldChg>
    </pc:docChg>
  </pc:docChgLst>
</pc:chgInfo>
</file>

<file path=ppt/comments/modernComment_11D_23536E31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D7232787-A763-4189-A7A7-1531167DA3A4}" authorId="{488D013B-4985-051B-7592-D230BF0F92EC}" created="2025-12-12T02:33:50.794">
    <pc:sldMkLst xmlns:pc="http://schemas.microsoft.com/office/powerpoint/2013/main/command">
      <pc:docMk/>
      <pc:sldMk cId="592670257" sldId="285"/>
    </pc:sldMkLst>
    <p188:txBody>
      <a:bodyPr/>
      <a:lstStyle/>
      <a:p>
        <a:r>
          <a:rPr lang="en-US"/>
          <a:t>added Min, Max here. As boxplot show median , Min, Max.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071970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C86EDD-1BF6-E71C-D246-6CF6E0508C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CB4DC90-F7E3-F9BA-BE83-41FCB1FF3D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714E38A-007E-212A-34DA-26602B8CD5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0C43F9-FE0C-4B71-F449-3CF2235F2E1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8444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D2D995-89CE-DD1C-8C34-DB45CFD42F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2CDAE2A-92E2-0608-15A8-D3E018041D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1CB35B4-BF32-4D63-56EF-C7947C167E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2A13B1-5878-3E90-967E-2CE8AFC14B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9259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D2272D-CDC2-A0E5-D26E-0C477DCA57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19DAEAF-09F3-C678-3627-54B4D53890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57E5250-89C6-437B-D3A8-2EF0994A82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7C8ECC-8B52-1389-8835-79F93463C46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933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FF6669-23C6-AFE7-76A7-751E0AE82F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3A62DD8-9B13-933E-DB36-C115C4949AE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B6E67E5-9F74-E903-7860-C7A0EBF8B5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7450C5-9B36-AA8E-9BA0-2DCC73C3FF7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1046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AF4467-3A2D-3ADE-0618-0D23CBAF32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F3A282-B628-EA41-3D5B-72F7CB17BCD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704A344-3CF9-F053-06E8-ABC2655206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81B583-AD0D-E671-1FBD-BDCD7C8106B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06075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D3B092-612F-4EF6-000E-8DD9D0D7AD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F879778-9760-D1D6-0D14-2F6BC6D3F9F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B25432F-2F41-86C0-1FCE-AA5322B774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16A31D-355C-2C94-6E7D-A875CE7A291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8933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F98709-606A-C373-116C-6B943B70D5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240CFB-DF33-66D9-677B-D7A6D47F1AE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ADD1350-A2F5-175B-D167-5E11851B6C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CDE087-C698-92C7-F587-A666A50DC49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233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DBB8A3-16FE-B8BD-A74B-4DA3F2407C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C68FD78-A685-888F-3DF0-B30B920E80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E01A1B1-96D5-3AEB-8A7B-698BBA2457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5A76B2-3BDC-EADA-1734-8AF4B67146D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79149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5C8908-AA8F-D229-C503-1CC3396A10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ED1805E-91A1-BCF5-5010-47341F25127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06E6050-ECBD-41C7-5F5B-0C76C95A3F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B6A17E-2F52-C289-329D-2A8F352E222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5608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56EECE-822C-13A4-7CF7-4E4341E712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65755E4-3AD9-58C0-C7CB-A1AF5DFE3D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809762-3627-A39B-0A99-18EFC7E712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33F7CB-E4BC-8B4F-E027-DB5E0EC3E63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6108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344D52-3300-E1F4-25DB-86FF662375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63C9000-ECC6-DA22-8160-EC8B94004B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DB6A173-5399-6BFA-FC24-327CA9013A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EDF61E-C45C-5E44-DCAC-EE96E2AC38C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99164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  <p:txBody>
          <a:bodyPr/>
          <a:lstStyle/>
          <a:p>
            <a:endParaRPr lang="en-SG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SG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3.png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7.svg"/><Relationship Id="rId11" Type="http://schemas.openxmlformats.org/officeDocument/2006/relationships/image" Target="../media/image7.png"/><Relationship Id="rId5" Type="http://schemas.openxmlformats.org/officeDocument/2006/relationships/image" Target="../media/image26.png"/><Relationship Id="rId10" Type="http://schemas.openxmlformats.org/officeDocument/2006/relationships/image" Target="../media/image31.svg"/><Relationship Id="rId4" Type="http://schemas.openxmlformats.org/officeDocument/2006/relationships/image" Target="../media/image25.svg"/><Relationship Id="rId9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1D_23536E31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37.png"/><Relationship Id="rId4" Type="http://schemas.openxmlformats.org/officeDocument/2006/relationships/image" Target="../media/image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  <p:txBody>
          <a:bodyPr/>
          <a:lstStyle/>
          <a:p>
            <a:endParaRPr lang="en-SG"/>
          </a:p>
        </p:txBody>
      </p:sp>
      <p:sp>
        <p:nvSpPr>
          <p:cNvPr id="4" name="Text 1"/>
          <p:cNvSpPr/>
          <p:nvPr/>
        </p:nvSpPr>
        <p:spPr>
          <a:xfrm>
            <a:off x="793790" y="3150870"/>
            <a:ext cx="1214651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00" b="1" dirty="0">
                <a:solidFill>
                  <a:srgbClr val="000000"/>
                </a:solidFill>
                <a:latin typeface="Inter"/>
                <a:ea typeface="Inter Bold"/>
                <a:cs typeface="Inter Bold" pitchFamily="34" charset="-120"/>
              </a:rPr>
              <a:t>Data/Tech Job Portal Pipeline Project</a:t>
            </a:r>
            <a:endParaRPr lang="en-US" sz="4400" dirty="0">
              <a:latin typeface="Inter"/>
              <a:ea typeface="Inter Bold"/>
            </a:endParaRPr>
          </a:p>
        </p:txBody>
      </p:sp>
      <p:sp>
        <p:nvSpPr>
          <p:cNvPr id="5" name="Text 2"/>
          <p:cNvSpPr/>
          <p:nvPr/>
        </p:nvSpPr>
        <p:spPr>
          <a:xfrm>
            <a:off x="793790" y="3950375"/>
            <a:ext cx="10628114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3200" b="1" dirty="0">
                <a:solidFill>
                  <a:srgbClr val="000000"/>
                </a:solidFill>
                <a:latin typeface="Inter Bold"/>
                <a:ea typeface="Inter Bold"/>
                <a:cs typeface="Inter Bold" pitchFamily="34" charset="-120"/>
              </a:rPr>
              <a:t>Building a Comprehensive Data Pipeline for Job Market Analysis</a:t>
            </a:r>
            <a:endParaRPr lang="en-US" sz="3200" dirty="0">
              <a:latin typeface="Inter Bold"/>
              <a:ea typeface="Inter Bold"/>
            </a:endParaRPr>
          </a:p>
        </p:txBody>
      </p:sp>
      <p:sp>
        <p:nvSpPr>
          <p:cNvPr id="6" name="Text 3"/>
          <p:cNvSpPr/>
          <p:nvPr/>
        </p:nvSpPr>
        <p:spPr>
          <a:xfrm>
            <a:off x="793790" y="471582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50" dirty="0">
                <a:solidFill>
                  <a:srgbClr val="272525"/>
                </a:solidFill>
                <a:latin typeface="Inter"/>
                <a:ea typeface="Inter"/>
                <a:cs typeface="Inter" pitchFamily="34" charset="-120"/>
              </a:rPr>
              <a:t>Team Leader: </a:t>
            </a:r>
            <a:r>
              <a:rPr lang="en-US" sz="1750" u="sng" dirty="0">
                <a:solidFill>
                  <a:srgbClr val="272525"/>
                </a:solidFill>
                <a:latin typeface="Inter"/>
                <a:ea typeface="Inter"/>
                <a:cs typeface="Inter" pitchFamily="34" charset="-120"/>
              </a:rPr>
              <a:t>Benjamin</a:t>
            </a:r>
            <a:endParaRPr lang="en-US" sz="1750" dirty="0">
              <a:solidFill>
                <a:srgbClr val="272525"/>
              </a:solidFill>
              <a:latin typeface="Inter"/>
              <a:ea typeface="Inter"/>
              <a:cs typeface="Inter" pitchFamily="34" charset="-120"/>
            </a:endParaRPr>
          </a:p>
          <a:p>
            <a:pPr>
              <a:lnSpc>
                <a:spcPts val="2850"/>
              </a:lnSpc>
            </a:pPr>
            <a:r>
              <a:rPr lang="en-US" sz="1750" dirty="0">
                <a:solidFill>
                  <a:srgbClr val="272525"/>
                </a:solidFill>
                <a:latin typeface="Inter"/>
                <a:ea typeface="Inter"/>
                <a:cs typeface="Inter" pitchFamily="34" charset="-120"/>
              </a:rPr>
              <a:t>Team Member: Marcus, Michelle</a:t>
            </a:r>
            <a:endParaRPr lang="en-US" sz="1750" dirty="0">
              <a:latin typeface="Inter"/>
              <a:ea typeface="Inter"/>
            </a:endParaRPr>
          </a:p>
        </p:txBody>
      </p:sp>
      <p:pic>
        <p:nvPicPr>
          <p:cNvPr id="9" name="Picture 8" descr="A logo of a person with a wrench&#10;&#10;AI-generated content may be incorrect.">
            <a:extLst>
              <a:ext uri="{FF2B5EF4-FFF2-40B4-BE49-F238E27FC236}">
                <a16:creationId xmlns:a16="http://schemas.microsoft.com/office/drawing/2014/main" id="{CBD9701E-DA72-99A6-4ED7-7EDB2649F5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00116" y="4715828"/>
            <a:ext cx="5101683" cy="340112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0002" y="871776"/>
            <a:ext cx="1136613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en-US" sz="3200" b="1" dirty="0">
                <a:solidFill>
                  <a:srgbClr val="000000"/>
                </a:solidFill>
                <a:latin typeface="Inter"/>
                <a:ea typeface="Inter"/>
              </a:rPr>
              <a:t>Data Pipeline Workflow - Coding</a:t>
            </a:r>
            <a:endParaRPr lang="en-US" sz="3200" b="1" dirty="0">
              <a:latin typeface="Inter"/>
              <a:ea typeface="Inter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203418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Below are the essential steps for transforming raw data into the final schema for analysis:</a:t>
            </a:r>
            <a:endParaRPr lang="en-US" sz="1750"/>
          </a:p>
        </p:txBody>
      </p:sp>
      <p:sp>
        <p:nvSpPr>
          <p:cNvPr id="4" name="Text 2"/>
          <p:cNvSpPr/>
          <p:nvPr/>
        </p:nvSpPr>
        <p:spPr>
          <a:xfrm>
            <a:off x="793790" y="265223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  <a:buSzPct val="100000"/>
            </a:pPr>
            <a:r>
              <a:rPr lang="en-US" sz="1750" dirty="0">
                <a:solidFill>
                  <a:srgbClr val="272525"/>
                </a:solidFill>
                <a:latin typeface="Inter"/>
                <a:ea typeface="Inter"/>
                <a:cs typeface="Inter" pitchFamily="34" charset="-120"/>
              </a:rPr>
              <a:t>1.   </a:t>
            </a:r>
            <a:r>
              <a:rPr lang="en-US" sz="1750">
                <a:solidFill>
                  <a:srgbClr val="272525"/>
                </a:solidFill>
                <a:latin typeface="Inter"/>
                <a:ea typeface="Inter"/>
                <a:cs typeface="+mn-lt"/>
              </a:rPr>
              <a:t>Crawl data from the source. (API / Dataset)</a:t>
            </a:r>
            <a:endParaRPr lang="en-US" sz="1750">
              <a:solidFill>
                <a:srgbClr val="000000"/>
              </a:solidFill>
              <a:latin typeface="Inter"/>
              <a:ea typeface="Inter"/>
              <a:cs typeface="+mn-lt"/>
            </a:endParaRPr>
          </a:p>
          <a:p>
            <a:pPr>
              <a:lnSpc>
                <a:spcPts val="2850"/>
              </a:lnSpc>
            </a:pPr>
            <a:endParaRPr lang="en-US" sz="1750">
              <a:solidFill>
                <a:srgbClr val="272525"/>
              </a:solidFill>
              <a:latin typeface="Inter"/>
              <a:ea typeface="Inter"/>
              <a:cs typeface="Calibri"/>
            </a:endParaRPr>
          </a:p>
        </p:txBody>
      </p:sp>
      <p:sp>
        <p:nvSpPr>
          <p:cNvPr id="5" name="Text 3"/>
          <p:cNvSpPr/>
          <p:nvPr/>
        </p:nvSpPr>
        <p:spPr>
          <a:xfrm>
            <a:off x="793790" y="309443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  <a:buSzPct val="100000"/>
            </a:pPr>
            <a:r>
              <a:rPr lang="en-US" sz="1750">
                <a:solidFill>
                  <a:srgbClr val="272525"/>
                </a:solidFill>
                <a:latin typeface="Inter"/>
                <a:ea typeface="Inter"/>
                <a:cs typeface="Inter" pitchFamily="34" charset="-120"/>
              </a:rPr>
              <a:t>2   Load the data into a </a:t>
            </a:r>
            <a:r>
              <a:rPr lang="en-US" sz="1750" err="1">
                <a:solidFill>
                  <a:srgbClr val="272525"/>
                </a:solidFill>
                <a:latin typeface="Inter"/>
                <a:ea typeface="Inter"/>
                <a:cs typeface="Inter" pitchFamily="34" charset="-120"/>
              </a:rPr>
              <a:t>DataFrame</a:t>
            </a:r>
            <a:r>
              <a:rPr lang="en-US" sz="1750">
                <a:solidFill>
                  <a:srgbClr val="272525"/>
                </a:solidFill>
                <a:latin typeface="Inter"/>
                <a:ea typeface="Inter"/>
                <a:cs typeface="Inter" pitchFamily="34" charset="-120"/>
              </a:rPr>
              <a:t> for further processing.</a:t>
            </a:r>
            <a:endParaRPr lang="en-US" sz="1750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</a:endParaRPr>
          </a:p>
          <a:p>
            <a:pPr algn="l">
              <a:lnSpc>
                <a:spcPts val="2850"/>
              </a:lnSpc>
            </a:pPr>
            <a:endParaRPr lang="en-US" sz="1750">
              <a:solidFill>
                <a:srgbClr val="272525"/>
              </a:solidFill>
              <a:latin typeface="Inter"/>
              <a:ea typeface="Inter"/>
            </a:endParaRPr>
          </a:p>
        </p:txBody>
      </p:sp>
      <p:sp>
        <p:nvSpPr>
          <p:cNvPr id="6" name="Text 4"/>
          <p:cNvSpPr/>
          <p:nvPr/>
        </p:nvSpPr>
        <p:spPr>
          <a:xfrm>
            <a:off x="452488" y="3536633"/>
            <a:ext cx="1338412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lvl="1">
              <a:lnSpc>
                <a:spcPts val="2850"/>
              </a:lnSpc>
              <a:buSzPct val="100000"/>
            </a:pPr>
            <a:r>
              <a:rPr lang="en-US" sz="1750">
                <a:solidFill>
                  <a:srgbClr val="272525"/>
                </a:solidFill>
                <a:latin typeface="Inter"/>
                <a:ea typeface="Inter"/>
                <a:cs typeface="Inter" pitchFamily="34" charset="-120"/>
              </a:rPr>
              <a:t>3.  Match country names against the official country list to retrieve the corresponding country codes.</a:t>
            </a:r>
            <a:endParaRPr lang="en-US" sz="1750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</a:endParaRPr>
          </a:p>
          <a:p>
            <a:pPr marL="342900" lvl="1" algn="l">
              <a:lnSpc>
                <a:spcPts val="2850"/>
              </a:lnSpc>
            </a:pPr>
            <a:endParaRPr lang="en-US" sz="1750">
              <a:solidFill>
                <a:srgbClr val="272525"/>
              </a:solidFill>
              <a:latin typeface="Inter"/>
              <a:ea typeface="Inter"/>
            </a:endParaRPr>
          </a:p>
        </p:txBody>
      </p:sp>
      <p:sp>
        <p:nvSpPr>
          <p:cNvPr id="7" name="Text 5"/>
          <p:cNvSpPr/>
          <p:nvPr/>
        </p:nvSpPr>
        <p:spPr>
          <a:xfrm>
            <a:off x="452488" y="397012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lvl="1">
              <a:lnSpc>
                <a:spcPts val="2850"/>
              </a:lnSpc>
              <a:buSzPct val="100000"/>
            </a:pPr>
            <a:r>
              <a:rPr lang="en-US" sz="1750">
                <a:solidFill>
                  <a:srgbClr val="272525"/>
                </a:solidFill>
                <a:latin typeface="Inter"/>
                <a:ea typeface="Inter"/>
                <a:cs typeface="Inter" pitchFamily="34" charset="-120"/>
              </a:rPr>
              <a:t>4.  Clean the company name column using the standard cleaning function.</a:t>
            </a:r>
            <a:endParaRPr lang="en-US" sz="1750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</a:endParaRPr>
          </a:p>
          <a:p>
            <a:pPr marL="342900" lvl="1" algn="l">
              <a:lnSpc>
                <a:spcPts val="2850"/>
              </a:lnSpc>
            </a:pPr>
            <a:endParaRPr lang="en-US" sz="1750">
              <a:solidFill>
                <a:srgbClr val="272525"/>
              </a:solidFill>
              <a:latin typeface="Inter"/>
              <a:ea typeface="Inter"/>
            </a:endParaRPr>
          </a:p>
        </p:txBody>
      </p:sp>
      <p:sp>
        <p:nvSpPr>
          <p:cNvPr id="8" name="Text 6"/>
          <p:cNvSpPr/>
          <p:nvPr/>
        </p:nvSpPr>
        <p:spPr>
          <a:xfrm>
            <a:off x="124487" y="442102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2">
              <a:lnSpc>
                <a:spcPts val="2850"/>
              </a:lnSpc>
              <a:buSzPct val="100000"/>
            </a:pPr>
            <a:r>
              <a:rPr lang="en-US" sz="1750">
                <a:solidFill>
                  <a:srgbClr val="272525"/>
                </a:solidFill>
                <a:latin typeface="Inter"/>
                <a:ea typeface="Inter"/>
                <a:cs typeface="Inter" pitchFamily="34" charset="-120"/>
              </a:rPr>
              <a:t>5.  Insert distinct company names into the </a:t>
            </a:r>
            <a:r>
              <a:rPr lang="en-US" sz="1750" err="1">
                <a:solidFill>
                  <a:srgbClr val="272525"/>
                </a:solidFill>
                <a:latin typeface="Inter"/>
                <a:ea typeface="Inter"/>
                <a:cs typeface="Inter" pitchFamily="34" charset="-120"/>
              </a:rPr>
              <a:t>dim_companies</a:t>
            </a:r>
            <a:r>
              <a:rPr lang="en-US" sz="1750">
                <a:solidFill>
                  <a:srgbClr val="272525"/>
                </a:solidFill>
                <a:latin typeface="Inter"/>
                <a:ea typeface="Inter"/>
                <a:cs typeface="Inter" pitchFamily="34" charset="-120"/>
              </a:rPr>
              <a:t> table.</a:t>
            </a:r>
            <a:endParaRPr lang="en-US" sz="1750">
              <a:latin typeface="Inter"/>
              <a:ea typeface="Inter"/>
            </a:endParaRPr>
          </a:p>
        </p:txBody>
      </p:sp>
      <p:sp>
        <p:nvSpPr>
          <p:cNvPr id="9" name="Text 7"/>
          <p:cNvSpPr/>
          <p:nvPr/>
        </p:nvSpPr>
        <p:spPr>
          <a:xfrm>
            <a:off x="124487" y="488107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2">
              <a:lnSpc>
                <a:spcPts val="2850"/>
              </a:lnSpc>
              <a:buSzPct val="100000"/>
            </a:pPr>
            <a:r>
              <a:rPr lang="en-US" sz="1750">
                <a:solidFill>
                  <a:srgbClr val="272525"/>
                </a:solidFill>
                <a:latin typeface="Inter"/>
                <a:ea typeface="Inter"/>
                <a:cs typeface="Inter" pitchFamily="34" charset="-120"/>
              </a:rPr>
              <a:t>6.  If available, create column and insert value in working DF with referencing country code</a:t>
            </a:r>
            <a:endParaRPr lang="en-US" sz="175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0" name="Text 8"/>
          <p:cNvSpPr/>
          <p:nvPr/>
        </p:nvSpPr>
        <p:spPr>
          <a:xfrm>
            <a:off x="339754" y="536941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lvl="1">
              <a:lnSpc>
                <a:spcPts val="2850"/>
              </a:lnSpc>
              <a:buSzPct val="100000"/>
            </a:pPr>
            <a:r>
              <a:rPr lang="en-US" sz="1750">
                <a:solidFill>
                  <a:srgbClr val="272525"/>
                </a:solidFill>
                <a:latin typeface="Inter"/>
                <a:ea typeface="Inter"/>
                <a:cs typeface="Inter" pitchFamily="34" charset="-120"/>
              </a:rPr>
              <a:t>7.  </a:t>
            </a:r>
            <a:r>
              <a:rPr lang="en-US" sz="1750">
                <a:solidFill>
                  <a:srgbClr val="272525"/>
                </a:solidFill>
                <a:latin typeface="Inter"/>
                <a:ea typeface="Inter"/>
                <a:cs typeface="+mn-lt"/>
              </a:rPr>
              <a:t>Populate the </a:t>
            </a:r>
            <a:r>
              <a:rPr lang="en-US" sz="1750" err="1">
                <a:solidFill>
                  <a:srgbClr val="272525"/>
                </a:solidFill>
                <a:latin typeface="Inter"/>
                <a:ea typeface="Inter"/>
                <a:cs typeface="+mn-lt"/>
              </a:rPr>
              <a:t>DataFrame</a:t>
            </a:r>
            <a:r>
              <a:rPr lang="en-US" sz="1750">
                <a:solidFill>
                  <a:srgbClr val="272525"/>
                </a:solidFill>
                <a:latin typeface="Inter"/>
                <a:ea typeface="Inter"/>
                <a:cs typeface="+mn-lt"/>
              </a:rPr>
              <a:t> with the relevant company_id in a new column.</a:t>
            </a:r>
            <a:endParaRPr lang="en-US" sz="1750">
              <a:solidFill>
                <a:srgbClr val="000000"/>
              </a:solidFill>
              <a:latin typeface="Calibri"/>
              <a:ea typeface="Calibri"/>
              <a:cs typeface="+mn-lt"/>
            </a:endParaRPr>
          </a:p>
          <a:p>
            <a:pPr lvl="1">
              <a:lnSpc>
                <a:spcPts val="2850"/>
              </a:lnSpc>
            </a:pPr>
            <a:endParaRPr lang="en-US" sz="1750">
              <a:solidFill>
                <a:srgbClr val="272525"/>
              </a:solidFill>
              <a:latin typeface="Inter"/>
              <a:ea typeface="Inter"/>
              <a:cs typeface="Calibri"/>
            </a:endParaRPr>
          </a:p>
        </p:txBody>
      </p:sp>
      <p:sp>
        <p:nvSpPr>
          <p:cNvPr id="11" name="Text 9"/>
          <p:cNvSpPr/>
          <p:nvPr/>
        </p:nvSpPr>
        <p:spPr>
          <a:xfrm>
            <a:off x="124487" y="582691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2">
              <a:lnSpc>
                <a:spcPts val="2850"/>
              </a:lnSpc>
              <a:buSzPct val="100000"/>
            </a:pPr>
            <a:r>
              <a:rPr lang="en-US" sz="1750">
                <a:solidFill>
                  <a:srgbClr val="272525"/>
                </a:solidFill>
                <a:latin typeface="Inter"/>
                <a:ea typeface="Inter"/>
                <a:cs typeface="Inter" pitchFamily="34" charset="-120"/>
              </a:rPr>
              <a:t>8. Clean other text columns as needed, reusing the same cleaning function applied to company names.</a:t>
            </a:r>
            <a:endParaRPr lang="en-US" sz="1750">
              <a:solidFill>
                <a:srgbClr val="000000"/>
              </a:solidFill>
              <a:latin typeface="Inter"/>
              <a:ea typeface="Inter"/>
              <a:cs typeface="Calibri" panose="020F0502020204030204"/>
            </a:endParaRPr>
          </a:p>
          <a:p>
            <a:pPr marL="685800" lvl="2" algn="l">
              <a:lnSpc>
                <a:spcPts val="2850"/>
              </a:lnSpc>
            </a:pPr>
            <a:endParaRPr lang="en-US" sz="1750">
              <a:solidFill>
                <a:srgbClr val="272525"/>
              </a:solidFill>
              <a:latin typeface="Inter"/>
              <a:ea typeface="Inter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124487" y="6250556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685800" lvl="2">
              <a:lnSpc>
                <a:spcPts val="2850"/>
              </a:lnSpc>
              <a:buSzPct val="100000"/>
            </a:pPr>
            <a:r>
              <a:rPr lang="en-US" sz="1750">
                <a:solidFill>
                  <a:srgbClr val="272525"/>
                </a:solidFill>
                <a:latin typeface="Inter"/>
                <a:ea typeface="Inter"/>
                <a:cs typeface="Inter" pitchFamily="34" charset="-120"/>
              </a:rPr>
              <a:t>9.  Handle additional cleaning requirements via separate dedicated cleaning functions, if necessary.</a:t>
            </a:r>
            <a:endParaRPr lang="en-US" sz="1750">
              <a:solidFill>
                <a:srgbClr val="000000"/>
              </a:solidFill>
              <a:latin typeface="Inter"/>
              <a:ea typeface="Inter"/>
              <a:cs typeface="Calibri" panose="020F0502020204030204"/>
            </a:endParaRPr>
          </a:p>
          <a:p>
            <a:pPr marL="685800" lvl="2" algn="l">
              <a:lnSpc>
                <a:spcPts val="2850"/>
              </a:lnSpc>
            </a:pPr>
            <a:endParaRPr lang="en-US" sz="1750">
              <a:solidFill>
                <a:srgbClr val="272525"/>
              </a:solidFill>
              <a:latin typeface="Inter"/>
              <a:ea typeface="Inter"/>
            </a:endParaRPr>
          </a:p>
        </p:txBody>
      </p:sp>
      <p:sp>
        <p:nvSpPr>
          <p:cNvPr id="13" name="Text 11"/>
          <p:cNvSpPr/>
          <p:nvPr/>
        </p:nvSpPr>
        <p:spPr>
          <a:xfrm>
            <a:off x="734000" y="667029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50">
                <a:solidFill>
                  <a:srgbClr val="272525"/>
                </a:solidFill>
                <a:latin typeface="Inter"/>
                <a:ea typeface="Inter"/>
                <a:cs typeface="Inter" pitchFamily="34" charset="-120"/>
              </a:rPr>
              <a:t>10  Update the </a:t>
            </a:r>
            <a:r>
              <a:rPr lang="en-US" sz="1750" err="1">
                <a:solidFill>
                  <a:srgbClr val="272525"/>
                </a:solidFill>
                <a:latin typeface="Inter"/>
                <a:ea typeface="Inter"/>
                <a:cs typeface="Inter" pitchFamily="34" charset="-120"/>
              </a:rPr>
              <a:t>fact_jobs</a:t>
            </a:r>
            <a:r>
              <a:rPr lang="en-US" sz="1750">
                <a:solidFill>
                  <a:srgbClr val="272525"/>
                </a:solidFill>
                <a:latin typeface="Inter"/>
                <a:ea typeface="Inter"/>
                <a:cs typeface="Inter" pitchFamily="34" charset="-120"/>
              </a:rPr>
              <a:t> table with the processed and cleaned data.</a:t>
            </a:r>
            <a:endParaRPr lang="en-US" sz="175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>
              <a:lnSpc>
                <a:spcPts val="2850"/>
              </a:lnSpc>
            </a:pPr>
            <a:endParaRPr lang="en-US" sz="1750">
              <a:solidFill>
                <a:srgbClr val="272525"/>
              </a:solidFill>
              <a:latin typeface="Inter"/>
              <a:ea typeface="Inter"/>
              <a:cs typeface="Calibri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17374FC-39D6-A4B3-90C8-34B2760EC3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90688" y="7581508"/>
            <a:ext cx="3139712" cy="566977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74132" y="529709"/>
            <a:ext cx="6222921" cy="6019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200" b="1" dirty="0">
                <a:solidFill>
                  <a:srgbClr val="000000"/>
                </a:solidFill>
                <a:latin typeface="Inter"/>
                <a:ea typeface="Inter Bold"/>
                <a:cs typeface="Inter Bold" pitchFamily="34" charset="-120"/>
              </a:rPr>
              <a:t>Data entry into database workflow</a:t>
            </a:r>
            <a:endParaRPr lang="en-US" sz="3200">
              <a:latin typeface="Inter"/>
              <a:ea typeface="Inter Bold"/>
              <a:cs typeface="Calibri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8CF0DA4C-3416-A361-3134-775FEEFA71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491274" y="7662614"/>
            <a:ext cx="3139126" cy="566986"/>
          </a:xfrm>
          <a:prstGeom prst="rect">
            <a:avLst/>
          </a:prstGeom>
        </p:spPr>
      </p:pic>
      <p:pic>
        <p:nvPicPr>
          <p:cNvPr id="33" name="Picture 32" descr="A diagram of a company&#10;&#10;AI-generated content may be incorrect.">
            <a:extLst>
              <a:ext uri="{FF2B5EF4-FFF2-40B4-BE49-F238E27FC236}">
                <a16:creationId xmlns:a16="http://schemas.microsoft.com/office/drawing/2014/main" id="{EFD684D5-19F1-A0DD-DC29-5D7DC2B1CA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223" y="2054104"/>
            <a:ext cx="14636845" cy="4881047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31F5EC-FF7E-6158-9DAA-A57F88A69B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BF6B5C72-D808-9A34-33A3-D51971F45E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>
            <a:extLst>
              <a:ext uri="{FF2B5EF4-FFF2-40B4-BE49-F238E27FC236}">
                <a16:creationId xmlns:a16="http://schemas.microsoft.com/office/drawing/2014/main" id="{78A9C315-35D1-4128-D8AF-063AA7A42684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  <p:txBody>
          <a:bodyPr lIns="91440" tIns="45720" rIns="91440" bIns="45720" anchor="t"/>
          <a:lstStyle/>
          <a:p>
            <a:endParaRPr lang="en-SG"/>
          </a:p>
          <a:p>
            <a:r>
              <a:rPr lang="en-US" sz="3300" b="1" dirty="0">
                <a:solidFill>
                  <a:srgbClr val="000000"/>
                </a:solidFill>
                <a:latin typeface="Inter Bold"/>
                <a:ea typeface="Inter Bold" pitchFamily="34" charset="-122"/>
              </a:rPr>
              <a:t>Code</a:t>
            </a:r>
            <a:r>
              <a:rPr lang="en-US" b="1" dirty="0">
                <a:solidFill>
                  <a:srgbClr val="000000"/>
                </a:solidFill>
                <a:latin typeface="Inter Bold"/>
                <a:ea typeface="Inter Bold" pitchFamily="34" charset="-122"/>
                <a:cs typeface="Inter Bold" pitchFamily="34" charset="-120"/>
              </a:rPr>
              <a:t> </a:t>
            </a:r>
            <a:r>
              <a:rPr lang="en-US" sz="3300" b="1" dirty="0">
                <a:solidFill>
                  <a:srgbClr val="000000"/>
                </a:solidFill>
                <a:latin typeface="Inter Bold"/>
                <a:ea typeface="Inter Bold" pitchFamily="34" charset="-122"/>
              </a:rPr>
              <a:t>Snippets (PostgreSQL DB Process)</a:t>
            </a:r>
          </a:p>
          <a:p>
            <a:endParaRPr lang="en-US" sz="1300">
              <a:solidFill>
                <a:srgbClr val="272525"/>
              </a:solidFill>
              <a:latin typeface="Inter" pitchFamily="34" charset="0"/>
              <a:ea typeface="Inter" pitchFamily="34" charset="-122"/>
            </a:endParaRPr>
          </a:p>
          <a:p>
            <a:r>
              <a:rPr lang="en-SG" sz="1600" b="1"/>
              <a:t>	Libraries Used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SG" sz="1600" dirty="0" err="1"/>
              <a:t>SQLAlchemy</a:t>
            </a:r>
            <a:r>
              <a:rPr lang="en-SG" sz="1600" dirty="0"/>
              <a:t> (</a:t>
            </a:r>
            <a:r>
              <a:rPr lang="en-SG" sz="1600" dirty="0" err="1"/>
              <a:t>create_engine</a:t>
            </a:r>
            <a:r>
              <a:rPr lang="en-SG" sz="1600" dirty="0"/>
              <a:t>, text)</a:t>
            </a:r>
            <a:endParaRPr lang="en-SG" sz="1600" dirty="0">
              <a:ea typeface="Calibri"/>
              <a:cs typeface="Calibri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SG" sz="1600" dirty="0"/>
              <a:t>psycopg2 (via </a:t>
            </a:r>
            <a:r>
              <a:rPr lang="en-SG" sz="1600" dirty="0" err="1"/>
              <a:t>SQLAlchemy</a:t>
            </a:r>
            <a:r>
              <a:rPr lang="en-SG" sz="1600" dirty="0"/>
              <a:t>)</a:t>
            </a:r>
            <a:endParaRPr lang="en-SG" sz="1600" dirty="0">
              <a:ea typeface="Calibri"/>
              <a:cs typeface="Calibri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SG" sz="1600" dirty="0"/>
              <a:t>Pandas</a:t>
            </a:r>
            <a:br>
              <a:rPr lang="en-SG" sz="1600" dirty="0"/>
            </a:br>
            <a:endParaRPr lang="en-SG" sz="1600"/>
          </a:p>
          <a:p>
            <a:r>
              <a:rPr lang="en-US" sz="1600" b="1" dirty="0"/>
              <a:t>	Key Points of the Code</a:t>
            </a:r>
            <a:endParaRPr lang="en-US" sz="1600" b="1" dirty="0">
              <a:ea typeface="Calibri"/>
              <a:cs typeface="Calibri"/>
            </a:endParaRPr>
          </a:p>
          <a:p>
            <a:pPr lvl="2"/>
            <a:r>
              <a:rPr lang="en-US" sz="1600" dirty="0"/>
              <a:t>Database Engine Creation</a:t>
            </a:r>
            <a:endParaRPr lang="en-US" sz="1600" dirty="0">
              <a:ea typeface="Calibri"/>
              <a:cs typeface="Calibri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400" dirty="0"/>
              <a:t>Builds a connection string using credentials (user, password, host, database).</a:t>
            </a:r>
            <a:endParaRPr lang="en-US" sz="1400" dirty="0">
              <a:ea typeface="Calibri"/>
              <a:cs typeface="Calibri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400" dirty="0" err="1"/>
              <a:t>create_engine</a:t>
            </a:r>
            <a:r>
              <a:rPr lang="en-US" sz="1400" dirty="0"/>
              <a:t>(...) sets up a reusable connection interface to PostgreSQL.</a:t>
            </a:r>
            <a:endParaRPr lang="en-US" sz="1400" dirty="0">
              <a:ea typeface="Calibri"/>
              <a:cs typeface="Calibri"/>
            </a:endParaRPr>
          </a:p>
          <a:p>
            <a:pPr lvl="1"/>
            <a:endParaRPr lang="en-US" sz="1400"/>
          </a:p>
          <a:p>
            <a:pPr lvl="2"/>
            <a:r>
              <a:rPr lang="en-US" sz="1600" dirty="0"/>
              <a:t>Table Creation (DDL)</a:t>
            </a:r>
            <a:endParaRPr lang="en-US" sz="1600" dirty="0">
              <a:ea typeface="Calibri"/>
              <a:cs typeface="Calibri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400" dirty="0"/>
              <a:t>Three tables defined “</a:t>
            </a:r>
            <a:r>
              <a:rPr lang="en-US" sz="1400" dirty="0" err="1"/>
              <a:t>dim_countries</a:t>
            </a:r>
            <a:r>
              <a:rPr lang="en-US" sz="1400" dirty="0"/>
              <a:t>”, “</a:t>
            </a:r>
            <a:r>
              <a:rPr lang="en-US" sz="1400" dirty="0" err="1"/>
              <a:t>dim_companies</a:t>
            </a:r>
            <a:r>
              <a:rPr lang="en-US" sz="1400" dirty="0"/>
              <a:t>”, “</a:t>
            </a:r>
            <a:r>
              <a:rPr lang="en-US" sz="1400" dirty="0" err="1"/>
              <a:t>fact_jobs</a:t>
            </a:r>
            <a:r>
              <a:rPr lang="en-US" sz="1400" dirty="0"/>
              <a:t>” </a:t>
            </a:r>
            <a:endParaRPr lang="en-US" sz="1400" dirty="0">
              <a:ea typeface="Calibri"/>
              <a:cs typeface="Calibri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400" dirty="0"/>
              <a:t>Includes foreign key constraints with CASCADE rules to maintain referential integrity.</a:t>
            </a:r>
            <a:endParaRPr lang="en-US" sz="1400" dirty="0">
              <a:ea typeface="Calibri"/>
              <a:cs typeface="Calibri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sz="1400"/>
          </a:p>
          <a:p>
            <a:pPr lvl="2"/>
            <a:r>
              <a:rPr lang="en-US" sz="1600" dirty="0" err="1"/>
              <a:t>SQLAlchemy</a:t>
            </a:r>
            <a:r>
              <a:rPr lang="en-US" sz="1600" dirty="0"/>
              <a:t> Transaction Block</a:t>
            </a:r>
            <a:endParaRPr lang="en-US" sz="1600" dirty="0">
              <a:ea typeface="Calibri"/>
              <a:cs typeface="Calibri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400" dirty="0"/>
              <a:t>with </a:t>
            </a:r>
            <a:r>
              <a:rPr lang="en-US" sz="1400" dirty="0" err="1"/>
              <a:t>OL_engine.begin</a:t>
            </a:r>
            <a:r>
              <a:rPr lang="en-US" sz="1400" dirty="0"/>
              <a:t>() as conn: automatically manages commit/rollback.</a:t>
            </a:r>
            <a:endParaRPr lang="en-US" sz="1400" dirty="0">
              <a:ea typeface="Calibri"/>
              <a:cs typeface="Calibri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400" dirty="0"/>
              <a:t>Ensures safe batch execution of multiple row updates.</a:t>
            </a:r>
            <a:endParaRPr lang="en-US" sz="1400" dirty="0">
              <a:ea typeface="Calibri"/>
              <a:cs typeface="Calibri"/>
            </a:endParaRPr>
          </a:p>
          <a:p>
            <a:endParaRPr lang="en-SG" b="1"/>
          </a:p>
        </p:txBody>
      </p:sp>
      <p:pic>
        <p:nvPicPr>
          <p:cNvPr id="10" name="Picture 9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0281DE7A-F0E9-8E74-7004-A058A88733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9098" y="6174566"/>
            <a:ext cx="6573167" cy="1571844"/>
          </a:xfrm>
          <a:prstGeom prst="rect">
            <a:avLst/>
          </a:prstGeom>
        </p:spPr>
      </p:pic>
      <p:pic>
        <p:nvPicPr>
          <p:cNvPr id="12" name="Picture 11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2643971C-CB74-2D7C-AEC7-630F8E52C1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44719" y="5512389"/>
            <a:ext cx="4496684" cy="2234021"/>
          </a:xfrm>
          <a:prstGeom prst="rect">
            <a:avLst/>
          </a:prstGeom>
        </p:spPr>
      </p:pic>
      <p:pic>
        <p:nvPicPr>
          <p:cNvPr id="14" name="Picture 13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5F47DC25-0C5D-0C29-7669-D55A6FE372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48327" y="728883"/>
            <a:ext cx="2610635" cy="4300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2956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0098" y="612934"/>
            <a:ext cx="7651909" cy="696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50"/>
              </a:lnSpc>
              <a:buNone/>
            </a:pPr>
            <a:r>
              <a:rPr lang="en-US" sz="3200" b="1" dirty="0">
                <a:solidFill>
                  <a:srgbClr val="000000"/>
                </a:solidFill>
                <a:latin typeface="Inter"/>
                <a:ea typeface="Inter Bold"/>
                <a:cs typeface="Inter Bold" pitchFamily="34" charset="-120"/>
              </a:rPr>
              <a:t>Database Schema Overview</a:t>
            </a:r>
            <a:endParaRPr lang="en-US" sz="3200" dirty="0">
              <a:latin typeface="Inter"/>
              <a:ea typeface="Inter Bold"/>
            </a:endParaRPr>
          </a:p>
        </p:txBody>
      </p:sp>
      <p:sp>
        <p:nvSpPr>
          <p:cNvPr id="3" name="Text 1"/>
          <p:cNvSpPr/>
          <p:nvPr/>
        </p:nvSpPr>
        <p:spPr>
          <a:xfrm>
            <a:off x="780098" y="1755219"/>
            <a:ext cx="13070205" cy="7131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Below is an overview of the core tables designed for the Data Engineering Job Portal pipeline, outlining their primary purpose and key fields.</a:t>
            </a:r>
            <a:endParaRPr lang="en-US" sz="175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DF2F2123-BA6C-A0A6-605C-94A56F7CE7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90688" y="7619166"/>
            <a:ext cx="3139712" cy="56697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C9DBF48-D785-3940-C34D-69AA52117A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9859" y="2473565"/>
            <a:ext cx="12310474" cy="4898328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25D760-A71D-2B37-059C-8132EC298C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6DAA580F-A594-3B0E-7499-5B17577D8C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>
            <a:extLst>
              <a:ext uri="{FF2B5EF4-FFF2-40B4-BE49-F238E27FC236}">
                <a16:creationId xmlns:a16="http://schemas.microsoft.com/office/drawing/2014/main" id="{442F2380-C170-CB02-0ADE-C19962144593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  <p:txBody>
          <a:bodyPr lIns="91440" tIns="45720" rIns="91440" bIns="45720" anchor="t"/>
          <a:lstStyle/>
          <a:p>
            <a:endParaRPr lang="en-SG"/>
          </a:p>
          <a:p>
            <a:r>
              <a:rPr lang="en-US" sz="3300" b="1" dirty="0">
                <a:solidFill>
                  <a:srgbClr val="000000"/>
                </a:solidFill>
                <a:latin typeface="Inter Bold" pitchFamily="34" charset="0"/>
                <a:ea typeface="Inter Bold"/>
              </a:rPr>
              <a:t>Code</a:t>
            </a:r>
            <a:r>
              <a:rPr lang="en-US" b="1" dirty="0">
                <a:solidFill>
                  <a:srgbClr val="000000"/>
                </a:solidFill>
                <a:latin typeface="Inter Bold" pitchFamily="34" charset="0"/>
                <a:ea typeface="Inter Bold"/>
                <a:cs typeface="Inter Bold" pitchFamily="34" charset="-120"/>
              </a:rPr>
              <a:t> </a:t>
            </a:r>
            <a:r>
              <a:rPr lang="en-US" sz="3300" b="1" dirty="0">
                <a:solidFill>
                  <a:srgbClr val="000000"/>
                </a:solidFill>
                <a:latin typeface="Inter Bold" pitchFamily="34" charset="0"/>
                <a:ea typeface="Inter Bold"/>
              </a:rPr>
              <a:t>Snippets (API call for Data Fetch)</a:t>
            </a:r>
          </a:p>
          <a:p>
            <a:endParaRPr lang="en-US" sz="1300">
              <a:solidFill>
                <a:srgbClr val="272525"/>
              </a:solidFill>
              <a:latin typeface="Inter" pitchFamily="34" charset="0"/>
              <a:ea typeface="Inter" pitchFamily="34" charset="-122"/>
            </a:endParaRPr>
          </a:p>
          <a:p>
            <a:r>
              <a:rPr lang="en-SG" sz="1600" b="1"/>
              <a:t>	Libraries Used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Requests - </a:t>
            </a:r>
            <a:r>
              <a:rPr lang="en-US" sz="1400" dirty="0"/>
              <a:t>Handles response objects and status codes.</a:t>
            </a:r>
            <a:endParaRPr lang="en-US" sz="1600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Time - </a:t>
            </a:r>
            <a:r>
              <a:rPr lang="en-US" sz="1400" dirty="0"/>
              <a:t>Used for adding a delay between API calls to avoid rate-limit issues.</a:t>
            </a:r>
            <a:endParaRPr lang="en-US" sz="1400" dirty="0">
              <a:ea typeface="Calibri"/>
              <a:cs typeface="Calibri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Pandas - </a:t>
            </a:r>
            <a:r>
              <a:rPr lang="en-US" sz="1400" dirty="0"/>
              <a:t>Converts the list of job dictionaries into a </a:t>
            </a:r>
            <a:r>
              <a:rPr lang="en-US" sz="1400" dirty="0" err="1"/>
              <a:t>DataFrame</a:t>
            </a:r>
            <a:r>
              <a:rPr lang="en-US" sz="1400" dirty="0"/>
              <a:t> for cleaning and processing.</a:t>
            </a:r>
            <a:endParaRPr lang="en-US" sz="1600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Resp.json</a:t>
            </a:r>
            <a:r>
              <a:rPr lang="en-US" sz="1600" dirty="0"/>
              <a:t>() - </a:t>
            </a:r>
            <a:r>
              <a:rPr lang="en-US" sz="1400" dirty="0"/>
              <a:t>Parses the JSON response returned by the API into Python objects.</a:t>
            </a:r>
            <a:br>
              <a:rPr lang="en-SG" sz="1400" dirty="0"/>
            </a:br>
            <a:endParaRPr lang="en-SG" sz="1600"/>
          </a:p>
          <a:p>
            <a:r>
              <a:rPr lang="en-US" sz="1600" b="1" dirty="0"/>
              <a:t>	Key Points of the Code</a:t>
            </a:r>
            <a:endParaRPr lang="en-US" sz="1600" b="1" dirty="0">
              <a:ea typeface="Calibri"/>
              <a:cs typeface="Calibri"/>
            </a:endParaRPr>
          </a:p>
          <a:p>
            <a:pPr lvl="2"/>
            <a:r>
              <a:rPr lang="en-US" sz="1600" dirty="0"/>
              <a:t>API Fetching Function (</a:t>
            </a:r>
            <a:r>
              <a:rPr lang="en-US" sz="1600" dirty="0" err="1"/>
              <a:t>fetch_jobs</a:t>
            </a:r>
            <a:r>
              <a:rPr lang="en-US" sz="1600" dirty="0"/>
              <a:t>)</a:t>
            </a:r>
            <a:endParaRPr lang="en-US" sz="1600" dirty="0">
              <a:ea typeface="Calibri"/>
              <a:cs typeface="Calibri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400" dirty="0"/>
              <a:t>The function accepts a full API URL and an optional delay parameter.</a:t>
            </a:r>
            <a:endParaRPr lang="en-US" sz="1400" dirty="0">
              <a:ea typeface="Calibri"/>
              <a:cs typeface="Calibri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400" dirty="0"/>
              <a:t>Uses </a:t>
            </a:r>
            <a:r>
              <a:rPr lang="en-US" sz="1400" dirty="0" err="1"/>
              <a:t>requests.get</a:t>
            </a:r>
            <a:r>
              <a:rPr lang="en-US" sz="1400" dirty="0"/>
              <a:t>() to retrieve job data from </a:t>
            </a:r>
            <a:r>
              <a:rPr lang="en-US" sz="1400" dirty="0" err="1"/>
              <a:t>Jobicy</a:t>
            </a:r>
            <a:r>
              <a:rPr lang="en-US" sz="1400" dirty="0"/>
              <a:t>.</a:t>
            </a:r>
            <a:endParaRPr lang="en-US" sz="1400" dirty="0">
              <a:ea typeface="Calibri"/>
              <a:cs typeface="Calibri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400" dirty="0"/>
              <a:t>Includes </a:t>
            </a:r>
            <a:r>
              <a:rPr lang="en-US" sz="1400" b="1" dirty="0"/>
              <a:t>HTTP error checking</a:t>
            </a:r>
            <a:r>
              <a:rPr lang="en-US" sz="1400" dirty="0"/>
              <a:t>:</a:t>
            </a:r>
            <a:endParaRPr lang="en-US" sz="1400" dirty="0">
              <a:ea typeface="Calibri"/>
              <a:cs typeface="Calibri"/>
            </a:endParaRPr>
          </a:p>
          <a:p>
            <a:pPr marL="1657350" lvl="3" indent="-285750">
              <a:buFont typeface="Courier New" panose="02070309020205020404" pitchFamily="49" charset="0"/>
              <a:buChar char="o"/>
            </a:pPr>
            <a:r>
              <a:rPr lang="en-US" sz="1400" dirty="0"/>
              <a:t>Only proceeds if status code is </a:t>
            </a:r>
            <a:r>
              <a:rPr lang="en-US" sz="1400" b="1" dirty="0"/>
              <a:t>200 (OK)</a:t>
            </a:r>
            <a:r>
              <a:rPr lang="en-US" sz="1400" dirty="0"/>
              <a:t>.</a:t>
            </a:r>
            <a:endParaRPr lang="en-US" sz="1400" dirty="0">
              <a:ea typeface="Calibri"/>
              <a:cs typeface="Calibri"/>
            </a:endParaRPr>
          </a:p>
          <a:p>
            <a:pPr marL="1657350" lvl="3" indent="-285750">
              <a:buFont typeface="Courier New" panose="02070309020205020404" pitchFamily="49" charset="0"/>
              <a:buChar char="o"/>
            </a:pPr>
            <a:r>
              <a:rPr lang="en-US" sz="1400" dirty="0"/>
              <a:t>For error codes like 400, 401, 403, 404 or 500, it prints the failure and returns an empty list.</a:t>
            </a:r>
            <a:endParaRPr lang="en-US" sz="1400" dirty="0">
              <a:ea typeface="Calibri"/>
              <a:cs typeface="Calibri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400" dirty="0"/>
              <a:t>Converts the API response to JSON using .</a:t>
            </a:r>
            <a:r>
              <a:rPr lang="en-US" sz="1400" dirty="0" err="1"/>
              <a:t>json</a:t>
            </a:r>
            <a:r>
              <a:rPr lang="en-US" sz="1400" dirty="0"/>
              <a:t>().</a:t>
            </a:r>
            <a:endParaRPr lang="en-US" sz="1400" dirty="0">
              <a:ea typeface="Calibri"/>
              <a:cs typeface="Calibri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400" dirty="0"/>
              <a:t>Uses </a:t>
            </a:r>
            <a:r>
              <a:rPr lang="en-US" sz="1400" dirty="0" err="1"/>
              <a:t>time.sleep</a:t>
            </a:r>
            <a:r>
              <a:rPr lang="en-US" sz="1400" dirty="0"/>
              <a:t>(delay) to pause between calls to avoid API throttling.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400" dirty="0"/>
              <a:t>The returned result is a </a:t>
            </a:r>
            <a:r>
              <a:rPr lang="en-US" sz="1400" b="1" dirty="0"/>
              <a:t>list of job dictionaries</a:t>
            </a:r>
            <a:r>
              <a:rPr lang="en-US" sz="1400" dirty="0"/>
              <a:t>, printed for verification.</a:t>
            </a:r>
          </a:p>
          <a:p>
            <a:pPr lvl="1"/>
            <a:endParaRPr lang="en-US" sz="1400"/>
          </a:p>
          <a:p>
            <a:pPr lvl="2"/>
            <a:r>
              <a:rPr lang="en-US" sz="1600" dirty="0"/>
              <a:t>Transforming API Data Into a </a:t>
            </a:r>
            <a:r>
              <a:rPr lang="en-US" sz="1600" dirty="0" err="1"/>
              <a:t>DataFrame</a:t>
            </a:r>
            <a:endParaRPr lang="en-US" sz="160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400" dirty="0"/>
              <a:t>Converts the list (jobs) into a pandas </a:t>
            </a:r>
            <a:r>
              <a:rPr lang="en-US" sz="1400" dirty="0" err="1"/>
              <a:t>DataFrame</a:t>
            </a:r>
            <a:r>
              <a:rPr lang="en-US" sz="1400" dirty="0"/>
              <a:t> for easier manipulation.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400" dirty="0"/>
              <a:t>Renames raw API fields to standardized column names such as: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sz="1400" dirty="0"/>
              <a:t>id → </a:t>
            </a:r>
            <a:r>
              <a:rPr lang="en-US" sz="1400" dirty="0" err="1"/>
              <a:t>remote_job_id</a:t>
            </a:r>
            <a:endParaRPr lang="en-US" sz="1400"/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sz="1400" dirty="0" err="1"/>
              <a:t>jobTitle</a:t>
            </a:r>
            <a:r>
              <a:rPr lang="en-US" sz="1400" dirty="0"/>
              <a:t> → title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sz="1400" dirty="0" err="1"/>
              <a:t>companyName</a:t>
            </a:r>
            <a:r>
              <a:rPr lang="en-US" sz="1400" dirty="0"/>
              <a:t> → company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sz="1400" dirty="0" err="1"/>
              <a:t>salaryMin</a:t>
            </a:r>
            <a:r>
              <a:rPr lang="en-US" sz="1400" dirty="0"/>
              <a:t>/</a:t>
            </a:r>
            <a:r>
              <a:rPr lang="en-US" sz="1400" dirty="0" err="1"/>
              <a:t>salaryMax</a:t>
            </a:r>
            <a:r>
              <a:rPr lang="en-US" sz="1400" dirty="0"/>
              <a:t> → </a:t>
            </a:r>
            <a:r>
              <a:rPr lang="en-US" sz="1400" dirty="0" err="1"/>
              <a:t>salary_min</a:t>
            </a:r>
            <a:r>
              <a:rPr lang="en-US" sz="1400" dirty="0"/>
              <a:t>/</a:t>
            </a:r>
            <a:r>
              <a:rPr lang="en-US" sz="1400" dirty="0" err="1"/>
              <a:t>salary_max</a:t>
            </a:r>
            <a:endParaRPr lang="en-US" sz="1400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400" dirty="0"/>
              <a:t>Selects only the required columns in a consistent order.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400" dirty="0"/>
              <a:t>Prints the first few rows to verify that data extraction and transformation were successful.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sz="1600"/>
          </a:p>
          <a:p>
            <a:pPr lvl="2"/>
            <a:endParaRPr lang="en-US" sz="1600"/>
          </a:p>
          <a:p>
            <a:endParaRPr lang="en-SG" b="1"/>
          </a:p>
        </p:txBody>
      </p:sp>
      <p:pic>
        <p:nvPicPr>
          <p:cNvPr id="5" name="Picture 4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DF449B39-3459-D69A-CF62-EA029CA13F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73248" y="293832"/>
            <a:ext cx="4654265" cy="2769794"/>
          </a:xfrm>
          <a:prstGeom prst="rect">
            <a:avLst/>
          </a:prstGeom>
        </p:spPr>
      </p:pic>
      <p:pic>
        <p:nvPicPr>
          <p:cNvPr id="7" name="Picture 6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E0A47FC3-DBAA-AEE9-7673-6ACB91890F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97664" y="3311127"/>
            <a:ext cx="4829849" cy="1514686"/>
          </a:xfrm>
          <a:prstGeom prst="rect">
            <a:avLst/>
          </a:prstGeom>
        </p:spPr>
      </p:pic>
      <p:pic>
        <p:nvPicPr>
          <p:cNvPr id="13" name="Picture 12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66042791-BEB1-F5A0-8A63-DBDCDBEFCE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37251" y="5062220"/>
            <a:ext cx="6014369" cy="3007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4443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4943E8-8F01-0742-E224-36D80A32C1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DDD7018F-E7DE-FAE3-5364-190ABB3933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>
            <a:extLst>
              <a:ext uri="{FF2B5EF4-FFF2-40B4-BE49-F238E27FC236}">
                <a16:creationId xmlns:a16="http://schemas.microsoft.com/office/drawing/2014/main" id="{250A9D8C-6BD1-FB82-FFB5-8942B6855765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  <p:txBody>
          <a:bodyPr lIns="91440" tIns="45720" rIns="91440" bIns="45720" anchor="t"/>
          <a:lstStyle/>
          <a:p>
            <a:endParaRPr lang="en-SG"/>
          </a:p>
          <a:p>
            <a:r>
              <a:rPr lang="en-US" sz="3300" b="1" dirty="0">
                <a:solidFill>
                  <a:srgbClr val="000000"/>
                </a:solidFill>
                <a:latin typeface="Inter Bold"/>
                <a:ea typeface="Inter Bold"/>
              </a:rPr>
              <a:t>Code</a:t>
            </a:r>
            <a:r>
              <a:rPr lang="en-US" b="1" dirty="0">
                <a:solidFill>
                  <a:srgbClr val="000000"/>
                </a:solidFill>
                <a:latin typeface="Inter Bold"/>
                <a:ea typeface="Inter Bold"/>
                <a:cs typeface="Inter Bold" pitchFamily="34" charset="-120"/>
              </a:rPr>
              <a:t> </a:t>
            </a:r>
            <a:r>
              <a:rPr lang="en-US" sz="3300" b="1" dirty="0">
                <a:solidFill>
                  <a:srgbClr val="000000"/>
                </a:solidFill>
                <a:latin typeface="Inter Bold"/>
                <a:ea typeface="Inter Bold"/>
              </a:rPr>
              <a:t>Snippets (Data Cleaning)</a:t>
            </a:r>
          </a:p>
          <a:p>
            <a:endParaRPr lang="en-US" sz="1300">
              <a:solidFill>
                <a:srgbClr val="272525"/>
              </a:solidFill>
              <a:latin typeface="Inter" pitchFamily="34" charset="0"/>
              <a:ea typeface="Inter" pitchFamily="34" charset="-122"/>
            </a:endParaRPr>
          </a:p>
          <a:p>
            <a:r>
              <a:rPr lang="en-SG" sz="1600" b="1"/>
              <a:t>	Libraries Used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SG" sz="1600" dirty="0"/>
              <a:t>re</a:t>
            </a:r>
            <a:r>
              <a:rPr lang="en-SG" sz="1400" dirty="0"/>
              <a:t> – regex for removing punctuation, HTML tags, and fixing spacing.</a:t>
            </a:r>
            <a:endParaRPr lang="en-SG" sz="1400" dirty="0">
              <a:ea typeface="Calibri"/>
              <a:cs typeface="Calibri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SG" sz="1600" dirty="0" err="1"/>
              <a:t>html.unescape</a:t>
            </a:r>
            <a:r>
              <a:rPr lang="en-SG" sz="1600" dirty="0"/>
              <a:t> </a:t>
            </a:r>
            <a:r>
              <a:rPr lang="en-SG" sz="1400" dirty="0"/>
              <a:t>– decodes HTML entities </a:t>
            </a:r>
            <a:endParaRPr lang="en-SG" sz="1400" dirty="0">
              <a:ea typeface="Calibri"/>
              <a:cs typeface="Calibri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SG" sz="1600" dirty="0"/>
              <a:t>pandas</a:t>
            </a:r>
            <a:r>
              <a:rPr lang="en-SG" sz="1400" dirty="0"/>
              <a:t> – applies cleaning functions across </a:t>
            </a:r>
            <a:r>
              <a:rPr lang="en-SG" sz="1400" dirty="0" err="1"/>
              <a:t>DataFrame</a:t>
            </a:r>
            <a:r>
              <a:rPr lang="en-SG" sz="1400" dirty="0"/>
              <a:t> columns.</a:t>
            </a:r>
            <a:endParaRPr lang="en-SG" sz="1400" dirty="0">
              <a:ea typeface="Calibri"/>
              <a:cs typeface="Calibri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SG" sz="1600" dirty="0"/>
              <a:t>String normalization </a:t>
            </a:r>
            <a:r>
              <a:rPr lang="en-SG" sz="1400" dirty="0"/>
              <a:t>– standardizes case, spacing, bullets, and dashes.</a:t>
            </a:r>
            <a:endParaRPr lang="en-SG" sz="1400" dirty="0">
              <a:ea typeface="Calibri"/>
              <a:cs typeface="Calibri"/>
            </a:endParaRPr>
          </a:p>
          <a:p>
            <a:pPr lvl="2"/>
            <a:endParaRPr lang="en-SG" sz="1600"/>
          </a:p>
          <a:p>
            <a:r>
              <a:rPr lang="en-US" sz="1600" b="1" dirty="0"/>
              <a:t>	Key Points of the Code</a:t>
            </a:r>
            <a:endParaRPr lang="en-US" sz="1600" b="1" dirty="0">
              <a:ea typeface="Calibri"/>
              <a:cs typeface="Calibri"/>
            </a:endParaRPr>
          </a:p>
          <a:p>
            <a:pPr lvl="2"/>
            <a:endParaRPr lang="en-SG" sz="1600"/>
          </a:p>
          <a:p>
            <a:pPr lvl="2"/>
            <a:r>
              <a:rPr lang="en-SG" sz="1600" dirty="0"/>
              <a:t>Company Name Cleaning (</a:t>
            </a:r>
            <a:r>
              <a:rPr lang="en-SG" sz="1600" dirty="0" err="1"/>
              <a:t>clean_text_column</a:t>
            </a:r>
            <a:r>
              <a:rPr lang="en-SG" sz="1600" dirty="0"/>
              <a:t>)</a:t>
            </a:r>
            <a:endParaRPr lang="en-SG" sz="1600" dirty="0">
              <a:ea typeface="Calibri"/>
              <a:cs typeface="Calibri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SG" sz="1400" dirty="0"/>
              <a:t>Lowercases, strips spaces, removes punctuation.</a:t>
            </a:r>
            <a:endParaRPr lang="en-SG" sz="1400" dirty="0">
              <a:ea typeface="Calibri"/>
              <a:cs typeface="Calibri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SG" sz="1400" dirty="0"/>
              <a:t>Collapses multiple spaces → single space.</a:t>
            </a:r>
            <a:endParaRPr lang="en-SG" sz="1400" dirty="0">
              <a:ea typeface="Calibri"/>
              <a:cs typeface="Calibri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SG" sz="1400" dirty="0"/>
              <a:t>Removes common company suffixes (e.g., </a:t>
            </a:r>
            <a:r>
              <a:rPr lang="en-SG" sz="1400" i="1" dirty="0"/>
              <a:t>ltd, </a:t>
            </a:r>
            <a:r>
              <a:rPr lang="en-SG" sz="1400" i="1" dirty="0" err="1"/>
              <a:t>pte</a:t>
            </a:r>
            <a:r>
              <a:rPr lang="en-SG" sz="1400" i="1" dirty="0"/>
              <a:t> ltd, </a:t>
            </a:r>
            <a:r>
              <a:rPr lang="en-SG" sz="1400" i="1" dirty="0" err="1"/>
              <a:t>llc</a:t>
            </a:r>
            <a:r>
              <a:rPr lang="en-SG" sz="1400" i="1" dirty="0"/>
              <a:t>, </a:t>
            </a:r>
            <a:r>
              <a:rPr lang="en-SG" sz="1400" i="1" dirty="0" err="1"/>
              <a:t>inc</a:t>
            </a:r>
            <a:r>
              <a:rPr lang="en-SG" sz="1400" dirty="0"/>
              <a:t>).</a:t>
            </a:r>
            <a:endParaRPr lang="en-SG" sz="1400" dirty="0">
              <a:ea typeface="Calibri"/>
              <a:cs typeface="Calibri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SG" sz="1400" dirty="0"/>
              <a:t>Fixes encoding artifacts such as "amp 038" → "&amp;".</a:t>
            </a:r>
            <a:endParaRPr lang="en-SG" sz="1400" dirty="0">
              <a:ea typeface="Calibri"/>
              <a:cs typeface="Calibri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SG" sz="1400" dirty="0"/>
              <a:t>Converts final output to </a:t>
            </a:r>
            <a:r>
              <a:rPr lang="en-SG" sz="1400" b="1" dirty="0"/>
              <a:t>Title Case</a:t>
            </a:r>
            <a:r>
              <a:rPr lang="en-SG" sz="1400" dirty="0"/>
              <a:t> for consistency.</a:t>
            </a:r>
            <a:endParaRPr lang="en-SG" sz="1400" dirty="0">
              <a:ea typeface="Calibri"/>
              <a:cs typeface="Calibri"/>
            </a:endParaRPr>
          </a:p>
          <a:p>
            <a:pPr lvl="2"/>
            <a:endParaRPr lang="en-SG"/>
          </a:p>
          <a:p>
            <a:r>
              <a:rPr lang="en-SG" sz="1600" dirty="0"/>
              <a:t>	HTML Tags Cleaning</a:t>
            </a:r>
            <a:endParaRPr lang="en-SG" sz="1600" dirty="0">
              <a:ea typeface="Calibri"/>
              <a:cs typeface="Calibri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SG" sz="1400" dirty="0"/>
              <a:t>Repeatedly decodes HTML entities (e.g., &amp;</a:t>
            </a:r>
            <a:r>
              <a:rPr lang="en-SG" sz="1400" dirty="0" err="1"/>
              <a:t>amp;amp</a:t>
            </a:r>
            <a:r>
              <a:rPr lang="en-SG" sz="1400" dirty="0"/>
              <a:t>;).</a:t>
            </a:r>
            <a:endParaRPr lang="en-SG" sz="1400" dirty="0">
              <a:ea typeface="Calibri"/>
              <a:cs typeface="Calibri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SG" sz="1400" dirty="0"/>
              <a:t>Converts HTML structure into text:</a:t>
            </a:r>
            <a:endParaRPr lang="en-SG" sz="1400" dirty="0">
              <a:ea typeface="Calibri"/>
              <a:cs typeface="Calibri"/>
            </a:endParaRPr>
          </a:p>
          <a:p>
            <a:pPr marL="1657350" lvl="3" indent="-285750">
              <a:buFont typeface="Courier New" panose="02070309020205020404" pitchFamily="49" charset="0"/>
              <a:buChar char="o"/>
            </a:pPr>
            <a:r>
              <a:rPr lang="en-SG" sz="1400" dirty="0"/>
              <a:t>&lt;</a:t>
            </a:r>
            <a:r>
              <a:rPr lang="en-SG" sz="1400" dirty="0" err="1"/>
              <a:t>br</a:t>
            </a:r>
            <a:r>
              <a:rPr lang="en-SG" sz="1400" dirty="0"/>
              <a:t>&gt; → newline</a:t>
            </a:r>
            <a:endParaRPr lang="en-SG" sz="1400" dirty="0">
              <a:ea typeface="Calibri"/>
              <a:cs typeface="Calibri"/>
            </a:endParaRPr>
          </a:p>
          <a:p>
            <a:pPr marL="1657350" lvl="3" indent="-285750">
              <a:buFont typeface="Courier New" panose="02070309020205020404" pitchFamily="49" charset="0"/>
              <a:buChar char="o"/>
            </a:pPr>
            <a:r>
              <a:rPr lang="en-SG" sz="1400" dirty="0"/>
              <a:t>&lt;li&gt; → "- "</a:t>
            </a:r>
            <a:endParaRPr lang="en-SG" sz="1400" dirty="0">
              <a:ea typeface="Calibri"/>
              <a:cs typeface="Calibri"/>
            </a:endParaRPr>
          </a:p>
          <a:p>
            <a:pPr marL="1657350" lvl="3" indent="-285750">
              <a:buFont typeface="Courier New" panose="02070309020205020404" pitchFamily="49" charset="0"/>
              <a:buChar char="o"/>
            </a:pPr>
            <a:r>
              <a:rPr lang="en-SG" sz="1400" dirty="0"/>
              <a:t>&lt;/p&gt; → newline</a:t>
            </a:r>
            <a:endParaRPr lang="en-SG" sz="1400" dirty="0">
              <a:ea typeface="Calibri"/>
              <a:cs typeface="Calibri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SG" sz="1400" dirty="0"/>
              <a:t>Removes remaining HTML tags with regex.</a:t>
            </a:r>
            <a:endParaRPr lang="en-SG" sz="1400" dirty="0">
              <a:ea typeface="Calibri"/>
              <a:cs typeface="Calibri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SG" sz="1400" dirty="0"/>
              <a:t>Fixes common mis-encoded characters (â€™, â€“, â€¦).</a:t>
            </a:r>
            <a:endParaRPr lang="en-SG" sz="1400" dirty="0">
              <a:ea typeface="Calibri"/>
              <a:cs typeface="Calibri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SG" sz="1400" dirty="0"/>
              <a:t>Normalizes bullet symbols and dash variations to a standard form.</a:t>
            </a:r>
            <a:endParaRPr lang="en-SG" sz="1400" dirty="0">
              <a:ea typeface="Calibri"/>
              <a:cs typeface="Calibri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SG" sz="1400" dirty="0"/>
              <a:t>Removes non-ASCII characters for database safety.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SG" sz="1400" dirty="0"/>
              <a:t>Cleans up whitespace and extra blank lines before returning final text</a:t>
            </a:r>
            <a:r>
              <a:rPr lang="en-SG" dirty="0"/>
              <a:t>.</a:t>
            </a:r>
          </a:p>
          <a:p>
            <a:endParaRPr lang="en-SG" b="1"/>
          </a:p>
        </p:txBody>
      </p:sp>
      <p:pic>
        <p:nvPicPr>
          <p:cNvPr id="9" name="Picture 8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16FFBF8F-BB79-20D6-0FAF-5684144220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7801" y="343329"/>
            <a:ext cx="3258005" cy="7106642"/>
          </a:xfrm>
          <a:prstGeom prst="rect">
            <a:avLst/>
          </a:prstGeom>
        </p:spPr>
      </p:pic>
      <p:pic>
        <p:nvPicPr>
          <p:cNvPr id="6" name="Picture 5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1F3F52D3-A197-81A1-3647-A2E67DCFC5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11177" y="3178098"/>
            <a:ext cx="3944347" cy="4708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599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6781" y="420416"/>
            <a:ext cx="654605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Key Analysis Questions</a:t>
            </a:r>
            <a:endParaRPr lang="en-US" sz="4450"/>
          </a:p>
        </p:txBody>
      </p:sp>
      <p:sp>
        <p:nvSpPr>
          <p:cNvPr id="3" name="Shape 1"/>
          <p:cNvSpPr/>
          <p:nvPr/>
        </p:nvSpPr>
        <p:spPr>
          <a:xfrm>
            <a:off x="5244766" y="3102449"/>
            <a:ext cx="4196358" cy="2386251"/>
          </a:xfrm>
          <a:prstGeom prst="roundRect">
            <a:avLst>
              <a:gd name="adj" fmla="val 6131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en-SG"/>
          </a:p>
        </p:txBody>
      </p:sp>
      <p:sp>
        <p:nvSpPr>
          <p:cNvPr id="4" name="Shape 2"/>
          <p:cNvSpPr/>
          <p:nvPr/>
        </p:nvSpPr>
        <p:spPr>
          <a:xfrm>
            <a:off x="5244766" y="3071969"/>
            <a:ext cx="4196358" cy="121920"/>
          </a:xfrm>
          <a:prstGeom prst="roundRect">
            <a:avLst>
              <a:gd name="adj" fmla="val 78139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en-SG"/>
          </a:p>
        </p:txBody>
      </p:sp>
      <p:sp>
        <p:nvSpPr>
          <p:cNvPr id="5" name="Shape 3"/>
          <p:cNvSpPr/>
          <p:nvPr/>
        </p:nvSpPr>
        <p:spPr>
          <a:xfrm>
            <a:off x="7002665" y="2762287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en-SG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06738" y="2966360"/>
            <a:ext cx="272177" cy="272177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5701617" y="3702188"/>
            <a:ext cx="3282415" cy="1062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What are the core skills now for a DATA/TECH</a:t>
            </a:r>
          </a:p>
          <a:p>
            <a:pPr marL="0" indent="0" algn="l">
              <a:lnSpc>
                <a:spcPts val="2750"/>
              </a:lnSpc>
              <a:buNone/>
            </a:pPr>
            <a:r>
              <a:rPr lang="en-US" sz="2200" b="1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job?</a:t>
            </a:r>
            <a:endParaRPr lang="en-US" sz="2200"/>
          </a:p>
        </p:txBody>
      </p:sp>
      <p:sp>
        <p:nvSpPr>
          <p:cNvPr id="9" name="Shape 6"/>
          <p:cNvSpPr/>
          <p:nvPr/>
        </p:nvSpPr>
        <p:spPr>
          <a:xfrm>
            <a:off x="537386" y="3089001"/>
            <a:ext cx="4196358" cy="2386251"/>
          </a:xfrm>
          <a:prstGeom prst="roundRect">
            <a:avLst>
              <a:gd name="adj" fmla="val 6131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en-SG"/>
          </a:p>
        </p:txBody>
      </p:sp>
      <p:sp>
        <p:nvSpPr>
          <p:cNvPr id="10" name="Shape 7"/>
          <p:cNvSpPr/>
          <p:nvPr/>
        </p:nvSpPr>
        <p:spPr>
          <a:xfrm>
            <a:off x="537386" y="3058521"/>
            <a:ext cx="4196358" cy="121920"/>
          </a:xfrm>
          <a:prstGeom prst="roundRect">
            <a:avLst>
              <a:gd name="adj" fmla="val 78139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en-SG"/>
          </a:p>
        </p:txBody>
      </p:sp>
      <p:sp>
        <p:nvSpPr>
          <p:cNvPr id="11" name="Shape 8"/>
          <p:cNvSpPr/>
          <p:nvPr/>
        </p:nvSpPr>
        <p:spPr>
          <a:xfrm>
            <a:off x="2295284" y="2748839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en-SG"/>
          </a:p>
        </p:txBody>
      </p:sp>
      <p:pic>
        <p:nvPicPr>
          <p:cNvPr id="12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499357" y="2952913"/>
            <a:ext cx="272177" cy="272177"/>
          </a:xfrm>
          <a:prstGeom prst="rect">
            <a:avLst/>
          </a:prstGeom>
        </p:spPr>
      </p:pic>
      <p:sp>
        <p:nvSpPr>
          <p:cNvPr id="14" name="Shape 10"/>
          <p:cNvSpPr/>
          <p:nvPr/>
        </p:nvSpPr>
        <p:spPr>
          <a:xfrm>
            <a:off x="9640133" y="3102449"/>
            <a:ext cx="4196358" cy="2386251"/>
          </a:xfrm>
          <a:prstGeom prst="roundRect">
            <a:avLst>
              <a:gd name="adj" fmla="val 6131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en-SG"/>
          </a:p>
        </p:txBody>
      </p:sp>
      <p:sp>
        <p:nvSpPr>
          <p:cNvPr id="15" name="Shape 11"/>
          <p:cNvSpPr/>
          <p:nvPr/>
        </p:nvSpPr>
        <p:spPr>
          <a:xfrm>
            <a:off x="9640133" y="3071969"/>
            <a:ext cx="4196358" cy="121920"/>
          </a:xfrm>
          <a:prstGeom prst="roundRect">
            <a:avLst>
              <a:gd name="adj" fmla="val 78139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en-SG"/>
          </a:p>
        </p:txBody>
      </p:sp>
      <p:sp>
        <p:nvSpPr>
          <p:cNvPr id="16" name="Shape 12"/>
          <p:cNvSpPr/>
          <p:nvPr/>
        </p:nvSpPr>
        <p:spPr>
          <a:xfrm>
            <a:off x="11398032" y="2762287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en-SG"/>
          </a:p>
        </p:txBody>
      </p:sp>
      <p:pic>
        <p:nvPicPr>
          <p:cNvPr id="17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602105" y="2966360"/>
            <a:ext cx="272177" cy="272177"/>
          </a:xfrm>
          <a:prstGeom prst="rect">
            <a:avLst/>
          </a:prstGeom>
        </p:spPr>
      </p:pic>
      <p:pic>
        <p:nvPicPr>
          <p:cNvPr id="22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312590" y="5440085"/>
            <a:ext cx="272177" cy="272177"/>
          </a:xfrm>
          <a:prstGeom prst="rect">
            <a:avLst/>
          </a:prstGeom>
        </p:spPr>
      </p:pic>
      <p:sp>
        <p:nvSpPr>
          <p:cNvPr id="23" name="Text 17"/>
          <p:cNvSpPr/>
          <p:nvPr/>
        </p:nvSpPr>
        <p:spPr>
          <a:xfrm>
            <a:off x="1029173" y="3719843"/>
            <a:ext cx="3312588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200" b="1">
                <a:solidFill>
                  <a:srgbClr val="272525"/>
                </a:solidFill>
                <a:latin typeface="Inter Bold" pitchFamily="34" charset="0"/>
                <a:ea typeface="Inter Bold" pitchFamily="34" charset="-122"/>
              </a:rPr>
              <a:t>Which</a:t>
            </a:r>
            <a:r>
              <a:rPr lang="en-US" sz="2200" b="1">
                <a:solidFill>
                  <a:srgbClr val="272525"/>
                </a:solidFill>
                <a:latin typeface="Inter Bold" pitchFamily="34" charset="0"/>
                <a:ea typeface="Inter Bold"/>
                <a:cs typeface="Inter Bold" pitchFamily="34" charset="-120"/>
              </a:rPr>
              <a:t> companies offer the highest </a:t>
            </a:r>
            <a:endParaRPr lang="en-US" sz="2200">
              <a:solidFill>
                <a:srgbClr val="000000"/>
              </a:solidFill>
              <a:latin typeface="Calibri" panose="020F0502020204030204"/>
              <a:ea typeface="Inter Bold"/>
              <a:cs typeface="Calibri" panose="020F0502020204030204"/>
            </a:endParaRPr>
          </a:p>
          <a:p>
            <a:pPr marL="0" indent="0" algn="l">
              <a:lnSpc>
                <a:spcPts val="2750"/>
              </a:lnSpc>
              <a:buNone/>
            </a:pPr>
            <a:r>
              <a:rPr lang="en-US" sz="2200" b="1">
                <a:solidFill>
                  <a:srgbClr val="272525"/>
                </a:solidFill>
                <a:latin typeface="Inter Bold"/>
                <a:ea typeface="Inter Bold" pitchFamily="34" charset="-122"/>
                <a:cs typeface="Inter Bold" pitchFamily="34" charset="-120"/>
              </a:rPr>
              <a:t>average salaries?</a:t>
            </a:r>
            <a:endParaRPr lang="en-US" sz="2200">
              <a:latin typeface="Inter Bold"/>
              <a:ea typeface="Calibri"/>
              <a:cs typeface="Calibri"/>
            </a:endParaRPr>
          </a:p>
        </p:txBody>
      </p:sp>
      <p:sp>
        <p:nvSpPr>
          <p:cNvPr id="24" name="Shape 18"/>
          <p:cNvSpPr/>
          <p:nvPr/>
        </p:nvSpPr>
        <p:spPr>
          <a:xfrm>
            <a:off x="7643701" y="5616514"/>
            <a:ext cx="6407944" cy="1532930"/>
          </a:xfrm>
          <a:prstGeom prst="roundRect">
            <a:avLst>
              <a:gd name="adj" fmla="val 9544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en-SG"/>
          </a:p>
        </p:txBody>
      </p:sp>
      <p:pic>
        <p:nvPicPr>
          <p:cNvPr id="27" name="Image 4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496371" y="5440085"/>
            <a:ext cx="272177" cy="272177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FABDB8A3-CE5B-0F0D-5044-3499178AAE7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398032" y="7558359"/>
            <a:ext cx="3139712" cy="566977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10033397" y="3702188"/>
            <a:ext cx="3681770" cy="1062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Which country are most DATA/TECH jobs coming from?</a:t>
            </a:r>
            <a:endParaRPr lang="en-US" sz="22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16ED5F-4874-A40E-79E6-1F7395CD6F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C4184A21-F83F-FA10-46C7-3CE5BA6868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>
            <a:extLst>
              <a:ext uri="{FF2B5EF4-FFF2-40B4-BE49-F238E27FC236}">
                <a16:creationId xmlns:a16="http://schemas.microsoft.com/office/drawing/2014/main" id="{98EDCB06-1CA3-0CE0-FF92-FE2813F20AB5}"/>
              </a:ext>
            </a:extLst>
          </p:cNvPr>
          <p:cNvSpPr/>
          <p:nvPr/>
        </p:nvSpPr>
        <p:spPr>
          <a:xfrm>
            <a:off x="1215483" y="624468"/>
            <a:ext cx="12511668" cy="7170234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  <p:txBody>
          <a:bodyPr/>
          <a:lstStyle/>
          <a:p>
            <a:endParaRPr lang="en-SG"/>
          </a:p>
          <a:p>
            <a:endParaRPr lang="en-SG"/>
          </a:p>
          <a:p>
            <a:endParaRPr lang="en-SG"/>
          </a:p>
          <a:p>
            <a:r>
              <a:rPr lang="en-SG" sz="3200"/>
              <a:t>	</a:t>
            </a:r>
          </a:p>
          <a:p>
            <a:r>
              <a:rPr lang="en-SG" sz="3200" b="1"/>
              <a:t>	</a:t>
            </a:r>
            <a:r>
              <a:rPr lang="en-SG" sz="4400" b="1"/>
              <a:t>Disclaimer :</a:t>
            </a:r>
          </a:p>
          <a:p>
            <a:pPr>
              <a:lnSpc>
                <a:spcPts val="2850"/>
              </a:lnSpc>
            </a:pPr>
            <a:endParaRPr lang="en-SG" sz="4400" b="1"/>
          </a:p>
          <a:p>
            <a:pPr>
              <a:lnSpc>
                <a:spcPts val="2850"/>
              </a:lnSpc>
            </a:pPr>
            <a:r>
              <a:rPr lang="en-SG" sz="4400" b="1"/>
              <a:t>	</a:t>
            </a:r>
            <a:r>
              <a:rPr lang="en-US" sz="2800">
                <a:solidFill>
                  <a:srgbClr val="272525"/>
                </a:solidFill>
                <a:latin typeface="Inter"/>
                <a:ea typeface="Inter"/>
                <a:cs typeface="Inter" pitchFamily="34" charset="-120"/>
              </a:rPr>
              <a:t>The findings presented in this report do not represent </a:t>
            </a:r>
          </a:p>
          <a:p>
            <a:pPr>
              <a:lnSpc>
                <a:spcPts val="2850"/>
              </a:lnSpc>
            </a:pPr>
            <a:r>
              <a:rPr lang="en-US" sz="2800">
                <a:solidFill>
                  <a:srgbClr val="272525"/>
                </a:solidFill>
                <a:latin typeface="Inter"/>
                <a:ea typeface="Inter"/>
                <a:cs typeface="Inter" pitchFamily="34" charset="-120"/>
              </a:rPr>
              <a:t>	a comprehensive view of job postings globally. </a:t>
            </a:r>
          </a:p>
          <a:p>
            <a:pPr>
              <a:lnSpc>
                <a:spcPts val="2850"/>
              </a:lnSpc>
            </a:pPr>
            <a:r>
              <a:rPr lang="en-US" sz="2800">
                <a:solidFill>
                  <a:srgbClr val="272525"/>
                </a:solidFill>
                <a:latin typeface="Inter"/>
                <a:ea typeface="Inter"/>
                <a:cs typeface="Inter" pitchFamily="34" charset="-120"/>
              </a:rPr>
              <a:t>	</a:t>
            </a:r>
          </a:p>
          <a:p>
            <a:pPr>
              <a:lnSpc>
                <a:spcPts val="2850"/>
              </a:lnSpc>
            </a:pPr>
            <a:r>
              <a:rPr lang="en-US" sz="2800">
                <a:solidFill>
                  <a:srgbClr val="272525"/>
                </a:solidFill>
                <a:latin typeface="Inter"/>
                <a:ea typeface="Inter"/>
                <a:cs typeface="Inter" pitchFamily="34" charset="-120"/>
              </a:rPr>
              <a:t>	The current data retrieved via the API reflects only the specific 	parameters used and can be expanded for broader coverage. </a:t>
            </a:r>
            <a:endParaRPr lang="en-US" sz="2800">
              <a:solidFill>
                <a:srgbClr val="000000"/>
              </a:solidFill>
              <a:ea typeface="Calibri" panose="020F0502020204030204"/>
              <a:cs typeface="Calibri" panose="020F0502020204030204"/>
            </a:endParaRPr>
          </a:p>
          <a:p>
            <a:pPr>
              <a:lnSpc>
                <a:spcPts val="2850"/>
              </a:lnSpc>
            </a:pPr>
            <a:endParaRPr lang="en-US" sz="2800">
              <a:solidFill>
                <a:srgbClr val="272525"/>
              </a:solidFill>
              <a:latin typeface="Inter"/>
              <a:ea typeface="Inter"/>
              <a:cs typeface="Inter" pitchFamily="34" charset="-120"/>
            </a:endParaRPr>
          </a:p>
          <a:p>
            <a:pPr>
              <a:lnSpc>
                <a:spcPts val="2850"/>
              </a:lnSpc>
            </a:pPr>
            <a:r>
              <a:rPr lang="en-US" sz="2800">
                <a:solidFill>
                  <a:srgbClr val="272525"/>
                </a:solidFill>
                <a:latin typeface="Inter"/>
                <a:ea typeface="Inter"/>
                <a:cs typeface="Inter" pitchFamily="34" charset="-120"/>
              </a:rPr>
              <a:t>	Additionally, a significant portion of the data is sourced from a 	specific Kaggle dataset.</a:t>
            </a:r>
            <a:endParaRPr lang="en-US" sz="2800">
              <a:ea typeface="Calibri"/>
              <a:cs typeface="Calibri"/>
            </a:endParaRPr>
          </a:p>
          <a:p>
            <a:endParaRPr lang="en-SG" sz="4400" b="1"/>
          </a:p>
          <a:p>
            <a:pPr algn="just">
              <a:lnSpc>
                <a:spcPts val="2850"/>
              </a:lnSpc>
            </a:pPr>
            <a:br>
              <a:rPr lang="en-US" sz="3200">
                <a:latin typeface="Inter"/>
                <a:ea typeface="Inter"/>
                <a:cs typeface="Inter" pitchFamily="34" charset="-120"/>
              </a:rPr>
            </a:br>
            <a:r>
              <a:rPr lang="en-US" sz="3200">
                <a:latin typeface="Inter"/>
                <a:ea typeface="Inter"/>
                <a:cs typeface="Inter" pitchFamily="34" charset="-120"/>
              </a:rPr>
              <a:t>		</a:t>
            </a:r>
            <a:endParaRPr lang="en-SG" sz="3200"/>
          </a:p>
        </p:txBody>
      </p:sp>
      <p:sp>
        <p:nvSpPr>
          <p:cNvPr id="11" name="Text 8">
            <a:extLst>
              <a:ext uri="{FF2B5EF4-FFF2-40B4-BE49-F238E27FC236}">
                <a16:creationId xmlns:a16="http://schemas.microsoft.com/office/drawing/2014/main" id="{CAC2FF88-6B2D-1CC2-9824-CB9924920070}"/>
              </a:ext>
            </a:extLst>
          </p:cNvPr>
          <p:cNvSpPr/>
          <p:nvPr/>
        </p:nvSpPr>
        <p:spPr>
          <a:xfrm>
            <a:off x="8194000" y="4965263"/>
            <a:ext cx="564261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2850"/>
              </a:lnSpc>
              <a:buSzPct val="100000"/>
            </a:pPr>
            <a:endParaRPr lang="en-US" sz="1750"/>
          </a:p>
        </p:txBody>
      </p:sp>
    </p:spTree>
    <p:extLst>
      <p:ext uri="{BB962C8B-B14F-4D97-AF65-F5344CB8AC3E}">
        <p14:creationId xmlns:p14="http://schemas.microsoft.com/office/powerpoint/2010/main" val="18706235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E78CE1-2164-5172-0084-C74BFA3DB6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981FE841-0788-EB15-59C9-2B65EEEEE0BF}"/>
              </a:ext>
            </a:extLst>
          </p:cNvPr>
          <p:cNvSpPr/>
          <p:nvPr/>
        </p:nvSpPr>
        <p:spPr>
          <a:xfrm>
            <a:off x="766896" y="448025"/>
            <a:ext cx="13551973" cy="1596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550"/>
              </a:lnSpc>
            </a:pPr>
            <a:r>
              <a:rPr lang="en-US" sz="3200" b="1">
                <a:solidFill>
                  <a:srgbClr val="000000"/>
                </a:solidFill>
                <a:latin typeface="Inter"/>
                <a:ea typeface="Inter Bold"/>
                <a:cs typeface="Inter Bold" pitchFamily="34" charset="-120"/>
              </a:rPr>
              <a:t>Key Question :  </a:t>
            </a:r>
            <a:r>
              <a:rPr lang="en-US" sz="3200" b="1">
                <a:solidFill>
                  <a:srgbClr val="000000"/>
                </a:solidFill>
                <a:latin typeface="Inter"/>
                <a:ea typeface="Inter Bold"/>
                <a:cs typeface="+mn-lt"/>
              </a:rPr>
              <a:t>Which companies offer the highest average salaries?</a:t>
            </a:r>
            <a:endParaRPr lang="en-US" sz="3200">
              <a:solidFill>
                <a:srgbClr val="000000"/>
              </a:solidFill>
              <a:latin typeface="Inter"/>
              <a:ea typeface="Inter Bold"/>
              <a:cs typeface="+mn-lt"/>
            </a:endParaRPr>
          </a:p>
          <a:p>
            <a:pPr>
              <a:lnSpc>
                <a:spcPts val="5550"/>
              </a:lnSpc>
            </a:pPr>
            <a:endParaRPr lang="en-US" sz="3200">
              <a:solidFill>
                <a:srgbClr val="000000"/>
              </a:solidFill>
              <a:ea typeface="Inter Bold"/>
              <a:cs typeface="+mn-lt"/>
            </a:endParaRPr>
          </a:p>
          <a:p>
            <a:pPr>
              <a:lnSpc>
                <a:spcPts val="5550"/>
              </a:lnSpc>
            </a:pPr>
            <a:endParaRPr lang="en-US" sz="3200">
              <a:solidFill>
                <a:srgbClr val="000000"/>
              </a:solidFill>
              <a:latin typeface="Inter Bold"/>
              <a:ea typeface="Inter Bold"/>
              <a:cs typeface="Inter Bold" pitchFamily="34" charset="-120"/>
            </a:endParaRPr>
          </a:p>
          <a:p>
            <a:pPr>
              <a:lnSpc>
                <a:spcPts val="5550"/>
              </a:lnSpc>
            </a:pPr>
            <a:endParaRPr lang="en-US" sz="3600" b="1">
              <a:latin typeface="Inter Bold"/>
              <a:ea typeface="Inter Bold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BF7D90E5-7F28-C373-8BFC-F65A7DA80C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98032" y="7558359"/>
            <a:ext cx="3139712" cy="566977"/>
          </a:xfrm>
          <a:prstGeom prst="rect">
            <a:avLst/>
          </a:prstGeom>
        </p:spPr>
      </p:pic>
      <p:pic>
        <p:nvPicPr>
          <p:cNvPr id="4" name="Picture 3" descr="A graph of blue rectangular objects with white text&#10;&#10;AI-generated content may be incorrect.">
            <a:extLst>
              <a:ext uri="{FF2B5EF4-FFF2-40B4-BE49-F238E27FC236}">
                <a16:creationId xmlns:a16="http://schemas.microsoft.com/office/drawing/2014/main" id="{615D254B-AB0D-04B9-BBC3-C92A3A6A8C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836" y="1485900"/>
            <a:ext cx="14025281" cy="6051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0063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1963C1-7991-0B13-BDFE-4C5037E882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6586ADB9-2A30-D83A-257D-A6D889225F6C}"/>
              </a:ext>
            </a:extLst>
          </p:cNvPr>
          <p:cNvSpPr/>
          <p:nvPr/>
        </p:nvSpPr>
        <p:spPr>
          <a:xfrm>
            <a:off x="766896" y="448025"/>
            <a:ext cx="13551973" cy="1596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550"/>
              </a:lnSpc>
            </a:pPr>
            <a:r>
              <a:rPr lang="en-US" sz="3200" b="1">
                <a:solidFill>
                  <a:srgbClr val="000000"/>
                </a:solidFill>
                <a:latin typeface="Inter"/>
                <a:ea typeface="Inter Bold"/>
                <a:cs typeface="Inter Bold" pitchFamily="34" charset="-120"/>
              </a:rPr>
              <a:t>Key Question :  What are the core skills now for a DATA Engineer job?  </a:t>
            </a:r>
            <a:endParaRPr lang="en-US" sz="3200">
              <a:solidFill>
                <a:srgbClr val="000000"/>
              </a:solidFill>
              <a:latin typeface="Inter"/>
              <a:ea typeface="Inter Bold"/>
              <a:cs typeface="Inter Bold" pitchFamily="34" charset="-120"/>
            </a:endParaRPr>
          </a:p>
          <a:p>
            <a:pPr>
              <a:lnSpc>
                <a:spcPts val="5550"/>
              </a:lnSpc>
            </a:pPr>
            <a:endParaRPr lang="en-US" sz="3600" b="1">
              <a:latin typeface="Inter Bold"/>
              <a:ea typeface="Inter Bold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8CB47B90-40C2-1396-3100-99F61A08C5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98032" y="7558359"/>
            <a:ext cx="3139712" cy="56697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1DB0DDD-DFA8-737F-5483-C460A5A784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0200" y="1257300"/>
            <a:ext cx="11430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3048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69771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00" b="1" dirty="0">
                <a:solidFill>
                  <a:srgbClr val="000000"/>
                </a:solidFill>
                <a:latin typeface="Inter"/>
                <a:ea typeface="Inter Bold"/>
                <a:cs typeface="Inter Bold" pitchFamily="34" charset="-120"/>
              </a:rPr>
              <a:t>Project Overview</a:t>
            </a:r>
            <a:endParaRPr lang="en-US" sz="4400" dirty="0">
              <a:latin typeface="Inter"/>
              <a:ea typeface="Inter Bold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386012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This presentation outlines the development of a comprehensive data pipeline for job market analysis.</a:t>
            </a:r>
            <a:endParaRPr lang="en-US" sz="1750"/>
          </a:p>
        </p:txBody>
      </p:sp>
      <p:sp>
        <p:nvSpPr>
          <p:cNvPr id="4" name="Text 2"/>
          <p:cNvSpPr/>
          <p:nvPr/>
        </p:nvSpPr>
        <p:spPr>
          <a:xfrm>
            <a:off x="793790" y="4478179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272525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01</a:t>
            </a:r>
            <a:endParaRPr lang="en-US" sz="1750"/>
          </a:p>
        </p:txBody>
      </p:sp>
      <p:sp>
        <p:nvSpPr>
          <p:cNvPr id="5" name="Shape 3"/>
          <p:cNvSpPr/>
          <p:nvPr/>
        </p:nvSpPr>
        <p:spPr>
          <a:xfrm>
            <a:off x="793790" y="4833223"/>
            <a:ext cx="4196358" cy="30480"/>
          </a:xfrm>
          <a:prstGeom prst="rect">
            <a:avLst/>
          </a:prstGeom>
          <a:solidFill>
            <a:srgbClr val="4950BC"/>
          </a:solidFill>
          <a:ln/>
        </p:spPr>
        <p:txBody>
          <a:bodyPr/>
          <a:lstStyle/>
          <a:p>
            <a:endParaRPr lang="en-SG"/>
          </a:p>
        </p:txBody>
      </p:sp>
      <p:sp>
        <p:nvSpPr>
          <p:cNvPr id="6" name="Text 4"/>
          <p:cNvSpPr/>
          <p:nvPr/>
        </p:nvSpPr>
        <p:spPr>
          <a:xfrm>
            <a:off x="793790" y="500753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Project Objectives</a:t>
            </a:r>
            <a:endParaRPr lang="en-US" sz="2200"/>
          </a:p>
        </p:txBody>
      </p:sp>
      <p:sp>
        <p:nvSpPr>
          <p:cNvPr id="7" name="Text 5"/>
          <p:cNvSpPr/>
          <p:nvPr/>
        </p:nvSpPr>
        <p:spPr>
          <a:xfrm>
            <a:off x="5216962" y="4478179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272525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02</a:t>
            </a:r>
            <a:endParaRPr lang="en-US" sz="1750"/>
          </a:p>
        </p:txBody>
      </p:sp>
      <p:sp>
        <p:nvSpPr>
          <p:cNvPr id="8" name="Shape 6"/>
          <p:cNvSpPr/>
          <p:nvPr/>
        </p:nvSpPr>
        <p:spPr>
          <a:xfrm>
            <a:off x="5216962" y="4833223"/>
            <a:ext cx="4196358" cy="30480"/>
          </a:xfrm>
          <a:prstGeom prst="rect">
            <a:avLst/>
          </a:prstGeom>
          <a:solidFill>
            <a:srgbClr val="4950BC"/>
          </a:solidFill>
          <a:ln/>
        </p:spPr>
        <p:txBody>
          <a:bodyPr/>
          <a:lstStyle/>
          <a:p>
            <a:endParaRPr lang="en-SG"/>
          </a:p>
        </p:txBody>
      </p:sp>
      <p:sp>
        <p:nvSpPr>
          <p:cNvPr id="9" name="Text 7"/>
          <p:cNvSpPr/>
          <p:nvPr/>
        </p:nvSpPr>
        <p:spPr>
          <a:xfrm>
            <a:off x="5216962" y="500753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Problem Statement</a:t>
            </a:r>
            <a:endParaRPr lang="en-US" sz="2200"/>
          </a:p>
        </p:txBody>
      </p:sp>
      <p:sp>
        <p:nvSpPr>
          <p:cNvPr id="10" name="Text 8"/>
          <p:cNvSpPr/>
          <p:nvPr/>
        </p:nvSpPr>
        <p:spPr>
          <a:xfrm>
            <a:off x="9640133" y="4478179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272525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03</a:t>
            </a:r>
            <a:endParaRPr lang="en-US" sz="1750"/>
          </a:p>
        </p:txBody>
      </p:sp>
      <p:sp>
        <p:nvSpPr>
          <p:cNvPr id="11" name="Shape 9"/>
          <p:cNvSpPr/>
          <p:nvPr/>
        </p:nvSpPr>
        <p:spPr>
          <a:xfrm>
            <a:off x="9640133" y="4833223"/>
            <a:ext cx="4196358" cy="30480"/>
          </a:xfrm>
          <a:prstGeom prst="rect">
            <a:avLst/>
          </a:prstGeom>
          <a:solidFill>
            <a:srgbClr val="4950BC"/>
          </a:solidFill>
          <a:ln/>
        </p:spPr>
        <p:txBody>
          <a:bodyPr/>
          <a:lstStyle/>
          <a:p>
            <a:endParaRPr lang="en-SG"/>
          </a:p>
        </p:txBody>
      </p:sp>
      <p:sp>
        <p:nvSpPr>
          <p:cNvPr id="12" name="Text 10"/>
          <p:cNvSpPr/>
          <p:nvPr/>
        </p:nvSpPr>
        <p:spPr>
          <a:xfrm>
            <a:off x="9640133" y="500753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>
                <a:solidFill>
                  <a:srgbClr val="272525"/>
                </a:solidFill>
                <a:latin typeface="Inter Bold" pitchFamily="34" charset="0"/>
                <a:ea typeface="Inter Bold" pitchFamily="34" charset="-122"/>
              </a:rPr>
              <a:t>ETL Processes</a:t>
            </a:r>
            <a:endParaRPr lang="en-US" sz="220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00B867A-FB88-6141-E1CB-7B1F2A2133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70640" y="7662623"/>
            <a:ext cx="3139712" cy="566977"/>
          </a:xfrm>
          <a:prstGeom prst="rect">
            <a:avLst/>
          </a:prstGeom>
        </p:spPr>
      </p:pic>
      <p:sp>
        <p:nvSpPr>
          <p:cNvPr id="13" name="Text 3">
            <a:extLst>
              <a:ext uri="{FF2B5EF4-FFF2-40B4-BE49-F238E27FC236}">
                <a16:creationId xmlns:a16="http://schemas.microsoft.com/office/drawing/2014/main" id="{C0248A12-7E33-87E9-0C1E-48097E674DB0}"/>
              </a:ext>
            </a:extLst>
          </p:cNvPr>
          <p:cNvSpPr/>
          <p:nvPr/>
        </p:nvSpPr>
        <p:spPr>
          <a:xfrm>
            <a:off x="633531" y="656783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850"/>
              </a:lnSpc>
            </a:pPr>
            <a:endParaRPr lang="en-US">
              <a:ea typeface="Calibri"/>
              <a:cs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4988A5-B377-28A6-7F67-787F9E0906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F13AC45B-29D5-4663-5786-7938E43509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>
            <a:extLst>
              <a:ext uri="{FF2B5EF4-FFF2-40B4-BE49-F238E27FC236}">
                <a16:creationId xmlns:a16="http://schemas.microsoft.com/office/drawing/2014/main" id="{C304AF0F-C2CF-4BBB-9695-CF5352FE470D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  <p:txBody>
          <a:bodyPr lIns="91440" tIns="45720" rIns="91440" bIns="45720" anchor="t"/>
          <a:lstStyle/>
          <a:p>
            <a:pPr marL="228600" indent="-228600">
              <a:buFont typeface=""/>
              <a:buChar char="•"/>
            </a:pPr>
            <a:endParaRPr lang="en-US" b="1"/>
          </a:p>
          <a:p>
            <a:r>
              <a:rPr lang="en-US" sz="3300" b="1">
                <a:solidFill>
                  <a:srgbClr val="000000"/>
                </a:solidFill>
                <a:latin typeface="Inter Bold" pitchFamily="34" charset="0"/>
                <a:ea typeface="Inter Bold" pitchFamily="34" charset="-122"/>
              </a:rPr>
              <a:t>Code Snippets (Word Cloud)</a:t>
            </a:r>
          </a:p>
          <a:p>
            <a:pPr marL="228600" indent="-228600">
              <a:buFont typeface=""/>
              <a:buChar char="•"/>
            </a:pPr>
            <a:endParaRPr lang="en-US" b="1"/>
          </a:p>
          <a:p>
            <a:pPr marL="228600" indent="-228600">
              <a:buFont typeface=""/>
              <a:buChar char="•"/>
            </a:pPr>
            <a:r>
              <a:rPr lang="en-US" sz="1600" b="1"/>
              <a:t>Combine text columns</a:t>
            </a:r>
            <a:r>
              <a:rPr lang="en-US" sz="1600"/>
              <a:t>: Merge job title and description into one.</a:t>
            </a:r>
          </a:p>
          <a:p>
            <a:pPr marL="228600" indent="-228600">
              <a:buFont typeface=""/>
              <a:buChar char="•"/>
            </a:pPr>
            <a:r>
              <a:rPr lang="en-US" sz="1600" b="1"/>
              <a:t>Count keywords</a:t>
            </a:r>
            <a:r>
              <a:rPr lang="en-US" sz="1600"/>
              <a:t>: Weight skill keywords higher in frequency count.</a:t>
            </a:r>
            <a:endParaRPr lang="en-US" sz="1600">
              <a:ea typeface="Calibri"/>
              <a:cs typeface="Calibri"/>
            </a:endParaRPr>
          </a:p>
          <a:p>
            <a:pPr marL="228600" indent="-228600">
              <a:buFont typeface=""/>
              <a:buChar char="•"/>
            </a:pPr>
            <a:r>
              <a:rPr lang="en-US" sz="1600" b="1"/>
              <a:t>Tokenize text</a:t>
            </a:r>
            <a:r>
              <a:rPr lang="en-US" sz="1600"/>
              <a:t>: Extract other words using regular expressions.</a:t>
            </a:r>
            <a:endParaRPr lang="en-US" sz="1600">
              <a:ea typeface="Calibri"/>
              <a:cs typeface="Calibri"/>
            </a:endParaRPr>
          </a:p>
          <a:p>
            <a:pPr marL="228600" indent="-228600">
              <a:buFont typeface=""/>
              <a:buChar char="•"/>
            </a:pPr>
            <a:r>
              <a:rPr lang="en-US" sz="1600" b="1"/>
              <a:t>Remove </a:t>
            </a:r>
            <a:r>
              <a:rPr lang="en-US" sz="1600" b="1" err="1"/>
              <a:t>stopwords</a:t>
            </a:r>
            <a:r>
              <a:rPr lang="en-US" sz="1600"/>
              <a:t>: Delete common, non-informative words from counts.</a:t>
            </a:r>
            <a:endParaRPr lang="en-US" sz="1600">
              <a:ea typeface="Calibri"/>
              <a:cs typeface="Calibri"/>
            </a:endParaRPr>
          </a:p>
          <a:p>
            <a:pPr marL="228600" indent="-228600">
              <a:buFont typeface=""/>
              <a:buChar char="•"/>
            </a:pPr>
            <a:r>
              <a:rPr lang="en-US" sz="1600" b="1"/>
              <a:t>Generate word cloud</a:t>
            </a:r>
            <a:r>
              <a:rPr lang="en-US" sz="1600"/>
              <a:t>: Visualize top 200 tokens and save image</a:t>
            </a:r>
            <a:endParaRPr lang="en-SG" sz="1600">
              <a:ea typeface="Calibri" panose="020F0502020204030204"/>
              <a:cs typeface="Calibri" panose="020F0502020204030204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CD79ADB-A42C-18BE-9E1D-E882F56DE8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757" y="2843833"/>
            <a:ext cx="6524625" cy="50863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9DD80EC-2737-3845-4F2E-B369394867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85696" y="75635"/>
            <a:ext cx="7315200" cy="55435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19DD40A-1807-012C-807B-430FE980DF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23238" y="5875268"/>
            <a:ext cx="7448550" cy="188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755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3A8DF8-A18C-3726-5C4F-05B6B751EC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8BB855C3-F023-1CA2-AF78-3D109ED80DF4}"/>
              </a:ext>
            </a:extLst>
          </p:cNvPr>
          <p:cNvSpPr/>
          <p:nvPr/>
        </p:nvSpPr>
        <p:spPr>
          <a:xfrm>
            <a:off x="121437" y="448025"/>
            <a:ext cx="13551973" cy="1596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550"/>
              </a:lnSpc>
            </a:pPr>
            <a:r>
              <a:rPr lang="en-US" sz="3200" b="1">
                <a:solidFill>
                  <a:srgbClr val="000000"/>
                </a:solidFill>
                <a:latin typeface="Inter"/>
                <a:ea typeface="Inter Bold"/>
                <a:cs typeface="Inter Bold" pitchFamily="34" charset="-120"/>
              </a:rPr>
              <a:t>Key Question :  </a:t>
            </a:r>
            <a:r>
              <a:rPr lang="en-US" sz="3200" b="1">
                <a:solidFill>
                  <a:srgbClr val="000000"/>
                </a:solidFill>
                <a:latin typeface="Inter"/>
                <a:ea typeface="Inter Bold"/>
                <a:cs typeface="+mn-lt"/>
              </a:rPr>
              <a:t>How do job salaries vary across countries with Min &amp; Max?</a:t>
            </a:r>
            <a:endParaRPr lang="en-US" sz="3200">
              <a:solidFill>
                <a:srgbClr val="000000"/>
              </a:solidFill>
              <a:latin typeface="Inter"/>
              <a:ea typeface="Inter Bold"/>
              <a:cs typeface="+mn-lt"/>
            </a:endParaRPr>
          </a:p>
          <a:p>
            <a:pPr>
              <a:lnSpc>
                <a:spcPts val="5550"/>
              </a:lnSpc>
            </a:pPr>
            <a:endParaRPr lang="en-US" sz="3200">
              <a:solidFill>
                <a:srgbClr val="000000"/>
              </a:solidFill>
              <a:ea typeface="Inter Bold"/>
              <a:cs typeface="+mn-lt"/>
            </a:endParaRPr>
          </a:p>
          <a:p>
            <a:pPr>
              <a:lnSpc>
                <a:spcPts val="5550"/>
              </a:lnSpc>
            </a:pPr>
            <a:endParaRPr lang="en-US" sz="3200">
              <a:solidFill>
                <a:srgbClr val="000000"/>
              </a:solidFill>
              <a:latin typeface="Inter Bold"/>
              <a:ea typeface="Inter Bold"/>
              <a:cs typeface="Inter Bold" pitchFamily="34" charset="-120"/>
            </a:endParaRPr>
          </a:p>
          <a:p>
            <a:pPr>
              <a:lnSpc>
                <a:spcPts val="5550"/>
              </a:lnSpc>
            </a:pPr>
            <a:endParaRPr lang="en-US" sz="3600" b="1">
              <a:latin typeface="Inter Bold"/>
              <a:ea typeface="Inter Bold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BF93F1EE-13BC-FAEB-D4DB-3EF4143489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8032" y="7558359"/>
            <a:ext cx="3139712" cy="56697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E75DD2C-87F9-1D5C-B1F2-163275879B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7952" y="2047264"/>
            <a:ext cx="11544300" cy="573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670257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8558B4-D87B-585A-7A03-C08C52E993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9C478431-9AAD-562E-94DF-3115A7B65E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>
            <a:extLst>
              <a:ext uri="{FF2B5EF4-FFF2-40B4-BE49-F238E27FC236}">
                <a16:creationId xmlns:a16="http://schemas.microsoft.com/office/drawing/2014/main" id="{C22D3371-9792-C9C4-6382-44C0D11729B4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  <p:txBody>
          <a:bodyPr lIns="91440" tIns="45720" rIns="91440" bIns="45720" anchor="t"/>
          <a:lstStyle/>
          <a:p>
            <a:endParaRPr lang="en-SG"/>
          </a:p>
          <a:p>
            <a:r>
              <a:rPr lang="en-US" sz="3300" b="1">
                <a:solidFill>
                  <a:srgbClr val="000000"/>
                </a:solidFill>
                <a:latin typeface="Inter Bold" pitchFamily="34" charset="0"/>
                <a:ea typeface="Inter Bold" pitchFamily="34" charset="-122"/>
              </a:rPr>
              <a:t>	Code Snippets (Visualization)</a:t>
            </a:r>
          </a:p>
          <a:p>
            <a:pPr marL="285750" indent="-285750">
              <a:buFont typeface="Arial"/>
              <a:buChar char="•"/>
            </a:pPr>
            <a:endParaRPr lang="en-US" sz="2400">
              <a:solidFill>
                <a:srgbClr val="000000"/>
              </a:solidFill>
              <a:ea typeface="+mn-lt"/>
              <a:cs typeface="+mn-lt"/>
            </a:endParaRPr>
          </a:p>
          <a:p>
            <a:pPr marL="1200150" lvl="2" indent="-285750">
              <a:buFont typeface="Arial"/>
              <a:buChar char="•"/>
            </a:pPr>
            <a:r>
              <a:rPr lang="en-US">
                <a:solidFill>
                  <a:srgbClr val="000000"/>
                </a:solidFill>
                <a:ea typeface="+mn-lt"/>
                <a:cs typeface="+mn-lt"/>
              </a:rPr>
              <a:t>Select top countries and filter rows with valid average salary.</a:t>
            </a:r>
            <a:endParaRPr lang="en-US">
              <a:ea typeface="Calibri"/>
              <a:cs typeface="Calibri"/>
            </a:endParaRPr>
          </a:p>
          <a:p>
            <a:pPr marL="1200150" lvl="2" indent="-285750">
              <a:buFont typeface="Arial"/>
              <a:buChar char="•"/>
            </a:pPr>
            <a:r>
              <a:rPr lang="en-US">
                <a:solidFill>
                  <a:srgbClr val="000000"/>
                </a:solidFill>
                <a:ea typeface="+mn-lt"/>
                <a:cs typeface="+mn-lt"/>
              </a:rPr>
              <a:t>Group salary values by country for boxplot visualization.</a:t>
            </a:r>
            <a:endParaRPr lang="en-US">
              <a:ea typeface="Calibri"/>
              <a:cs typeface="Calibri"/>
            </a:endParaRPr>
          </a:p>
          <a:p>
            <a:pPr marL="1200150" lvl="2" indent="-285750">
              <a:buFont typeface="Arial"/>
              <a:buChar char="•"/>
            </a:pPr>
            <a:r>
              <a:rPr lang="en-US">
                <a:solidFill>
                  <a:srgbClr val="000000"/>
                </a:solidFill>
                <a:ea typeface="+mn-lt"/>
                <a:cs typeface="+mn-lt"/>
              </a:rPr>
              <a:t>Generate and save boxplot showing salary distribution differences</a:t>
            </a:r>
            <a:r>
              <a:rPr lang="en-US" sz="1600">
                <a:solidFill>
                  <a:srgbClr val="000000"/>
                </a:solidFill>
                <a:ea typeface="+mn-lt"/>
                <a:cs typeface="+mn-lt"/>
              </a:rPr>
              <a:t>.</a:t>
            </a:r>
            <a:endParaRPr lang="en-US" sz="1600">
              <a:ea typeface="Calibri"/>
              <a:cs typeface="Calibri"/>
            </a:endParaRPr>
          </a:p>
          <a:p>
            <a:endParaRPr lang="en-US" sz="3300" b="1">
              <a:solidFill>
                <a:srgbClr val="000000"/>
              </a:solidFill>
              <a:latin typeface="Calibri" panose="020F0502020204030204"/>
              <a:ea typeface="Calibri"/>
              <a:cs typeface="Calibri"/>
            </a:endParaRPr>
          </a:p>
          <a:p>
            <a:r>
              <a:rPr lang="en-US" sz="1300">
                <a:solidFill>
                  <a:srgbClr val="272525"/>
                </a:solidFill>
                <a:latin typeface="Inter"/>
                <a:ea typeface="Inter"/>
              </a:rPr>
              <a:t> </a:t>
            </a:r>
            <a:endParaRPr lang="en-US" sz="1300">
              <a:solidFill>
                <a:srgbClr val="272525"/>
              </a:solidFill>
              <a:latin typeface="Inter" pitchFamily="34" charset="0"/>
              <a:ea typeface="Inter" pitchFamily="34" charset="-122"/>
            </a:endParaRPr>
          </a:p>
          <a:p>
            <a:endParaRPr lang="en-SG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5B8A1F-13DD-7F12-C585-3BE4DD1705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0073" y="2224512"/>
            <a:ext cx="11707905" cy="5799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3501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  <p:txBody>
          <a:bodyPr/>
          <a:lstStyle/>
          <a:p>
            <a:endParaRPr lang="en-SG"/>
          </a:p>
        </p:txBody>
      </p:sp>
      <p:sp>
        <p:nvSpPr>
          <p:cNvPr id="4" name="Text 1"/>
          <p:cNvSpPr/>
          <p:nvPr/>
        </p:nvSpPr>
        <p:spPr>
          <a:xfrm>
            <a:off x="715731" y="540802"/>
            <a:ext cx="629838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3200" b="1">
                <a:solidFill>
                  <a:srgbClr val="000000"/>
                </a:solidFill>
                <a:latin typeface="Inter"/>
                <a:ea typeface="Inter Bold"/>
                <a:cs typeface="Inter Bold" pitchFamily="34" charset="-120"/>
              </a:rPr>
              <a:t>Future Considerations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600">
              <a:solidFill>
                <a:srgbClr val="000000"/>
              </a:solidFill>
              <a:latin typeface="Inter Bold" pitchFamily="34" charset="0"/>
              <a:ea typeface="Inter Bold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>
                <a:solidFill>
                  <a:srgbClr val="000000"/>
                </a:solidFill>
                <a:latin typeface="Inter Bold"/>
                <a:ea typeface="Inter Bold"/>
              </a:rPr>
              <a:t>Enhance data-quality checks to better assess completeness, consistency, and potential biases.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>
                <a:solidFill>
                  <a:srgbClr val="000000"/>
                </a:solidFill>
                <a:latin typeface="Inter Bold"/>
                <a:ea typeface="Inter Bold"/>
              </a:rPr>
              <a:t>Load cleaned data into additional analytics/BI tools (e.g., Power BI, Tableau) for deeper exploration and visualization.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>
                <a:solidFill>
                  <a:srgbClr val="000000"/>
                </a:solidFill>
                <a:latin typeface="Inter Bold"/>
                <a:ea typeface="Inter Bold"/>
              </a:rPr>
              <a:t>Implement automated, scheduled data ingestion using orchestration tools such as Apache Airflow.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>
                <a:solidFill>
                  <a:srgbClr val="000000"/>
                </a:solidFill>
                <a:latin typeface="Inter Bold"/>
                <a:ea typeface="Inter Bold"/>
              </a:rPr>
              <a:t>Expand data sources and enrich datasets, integrating more job APIs or complementary datasets for broader insights.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>
                <a:solidFill>
                  <a:srgbClr val="000000"/>
                </a:solidFill>
                <a:latin typeface="Inter Bold"/>
                <a:ea typeface="Inter Bold"/>
              </a:rPr>
              <a:t>Add monitoring, logging, and validation to detect API issues, track pipeline performance, and maintain long-term data reliability.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600">
              <a:solidFill>
                <a:srgbClr val="000000"/>
              </a:solidFill>
              <a:latin typeface="Inter Bold" pitchFamily="34" charset="0"/>
              <a:ea typeface="Inter Bold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>
              <a:solidFill>
                <a:srgbClr val="000000"/>
              </a:solidFill>
              <a:latin typeface="Inter Bold" pitchFamily="34" charset="0"/>
              <a:ea typeface="Inter Bold" pitchFamily="34" charset="-122"/>
            </a:endParaRPr>
          </a:p>
          <a:p>
            <a:pPr algn="l">
              <a:lnSpc>
                <a:spcPts val="5550"/>
              </a:lnSpc>
            </a:pPr>
            <a:endParaRPr lang="en-US" sz="1600">
              <a:solidFill>
                <a:srgbClr val="000000"/>
              </a:solidFill>
              <a:latin typeface="Inter Bold" pitchFamily="34" charset="0"/>
              <a:ea typeface="Inter Bold" pitchFamily="34" charset="-122"/>
            </a:endParaRPr>
          </a:p>
          <a:p>
            <a:pPr marL="285750" indent="-285750" algn="l">
              <a:lnSpc>
                <a:spcPts val="5550"/>
              </a:lnSpc>
              <a:buFont typeface="Arial" panose="020B0604020202020204" pitchFamily="34" charset="0"/>
              <a:buChar char="•"/>
            </a:pPr>
            <a:endParaRPr lang="en-US" sz="1400"/>
          </a:p>
        </p:txBody>
      </p:sp>
      <p:pic>
        <p:nvPicPr>
          <p:cNvPr id="7" name="Picture 6" descr="A screenshot of a graph&#10;&#10;AI-generated content may be incorrect.">
            <a:extLst>
              <a:ext uri="{FF2B5EF4-FFF2-40B4-BE49-F238E27FC236}">
                <a16:creationId xmlns:a16="http://schemas.microsoft.com/office/drawing/2014/main" id="{4CAB9438-3975-E1A8-2D8E-CC68E991D3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6097" y="3715104"/>
            <a:ext cx="7958205" cy="4163221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79145"/>
            <a:ext cx="771513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3200" b="1" dirty="0">
                <a:solidFill>
                  <a:srgbClr val="000000"/>
                </a:solidFill>
                <a:latin typeface="Inter"/>
                <a:ea typeface="Inter Bold"/>
                <a:cs typeface="Inter Bold" pitchFamily="34" charset="-120"/>
              </a:rPr>
              <a:t>Key Learnings &amp; Takeaways</a:t>
            </a:r>
            <a:endParaRPr lang="en-US" sz="3200" dirty="0">
              <a:latin typeface="Inter"/>
              <a:ea typeface="Inter Bold"/>
            </a:endParaRPr>
          </a:p>
        </p:txBody>
      </p:sp>
      <p:sp>
        <p:nvSpPr>
          <p:cNvPr id="3" name="Shape 1"/>
          <p:cNvSpPr/>
          <p:nvPr/>
        </p:nvSpPr>
        <p:spPr>
          <a:xfrm>
            <a:off x="793790" y="1941552"/>
            <a:ext cx="6407944" cy="1685092"/>
          </a:xfrm>
          <a:prstGeom prst="roundRect">
            <a:avLst>
              <a:gd name="adj" fmla="val 5654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SG"/>
          </a:p>
        </p:txBody>
      </p:sp>
      <p:sp>
        <p:nvSpPr>
          <p:cNvPr id="4" name="Text 2"/>
          <p:cNvSpPr/>
          <p:nvPr/>
        </p:nvSpPr>
        <p:spPr>
          <a:xfrm>
            <a:off x="1028224" y="2175986"/>
            <a:ext cx="284154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Data Quality Matters</a:t>
            </a:r>
            <a:endParaRPr lang="en-US" sz="2200"/>
          </a:p>
        </p:txBody>
      </p:sp>
      <p:sp>
        <p:nvSpPr>
          <p:cNvPr id="5" name="Text 3"/>
          <p:cNvSpPr/>
          <p:nvPr/>
        </p:nvSpPr>
        <p:spPr>
          <a:xfrm>
            <a:off x="1028224" y="2666405"/>
            <a:ext cx="593907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Importance of data validation and cleaning in ETL processes</a:t>
            </a:r>
            <a:endParaRPr lang="en-US" sz="1750"/>
          </a:p>
        </p:txBody>
      </p:sp>
      <p:sp>
        <p:nvSpPr>
          <p:cNvPr id="6" name="Shape 4"/>
          <p:cNvSpPr/>
          <p:nvPr/>
        </p:nvSpPr>
        <p:spPr>
          <a:xfrm>
            <a:off x="7428548" y="1941552"/>
            <a:ext cx="6408063" cy="1685092"/>
          </a:xfrm>
          <a:prstGeom prst="roundRect">
            <a:avLst>
              <a:gd name="adj" fmla="val 5654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SG"/>
          </a:p>
        </p:txBody>
      </p:sp>
      <p:sp>
        <p:nvSpPr>
          <p:cNvPr id="7" name="Text 5"/>
          <p:cNvSpPr/>
          <p:nvPr/>
        </p:nvSpPr>
        <p:spPr>
          <a:xfrm>
            <a:off x="7662982" y="217598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API Limitations</a:t>
            </a:r>
            <a:endParaRPr lang="en-US" sz="2200"/>
          </a:p>
        </p:txBody>
      </p:sp>
      <p:sp>
        <p:nvSpPr>
          <p:cNvPr id="8" name="Text 6"/>
          <p:cNvSpPr/>
          <p:nvPr/>
        </p:nvSpPr>
        <p:spPr>
          <a:xfrm>
            <a:off x="7662982" y="2666405"/>
            <a:ext cx="59391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Understanding constraints of third-party APIs and need for alternative data sources</a:t>
            </a:r>
            <a:endParaRPr lang="en-US" sz="1750"/>
          </a:p>
        </p:txBody>
      </p:sp>
      <p:sp>
        <p:nvSpPr>
          <p:cNvPr id="9" name="Shape 7"/>
          <p:cNvSpPr/>
          <p:nvPr/>
        </p:nvSpPr>
        <p:spPr>
          <a:xfrm>
            <a:off x="793790" y="3853458"/>
            <a:ext cx="6407944" cy="1685092"/>
          </a:xfrm>
          <a:prstGeom prst="roundRect">
            <a:avLst>
              <a:gd name="adj" fmla="val 5654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SG"/>
          </a:p>
        </p:txBody>
      </p:sp>
      <p:sp>
        <p:nvSpPr>
          <p:cNvPr id="10" name="Text 8"/>
          <p:cNvSpPr/>
          <p:nvPr/>
        </p:nvSpPr>
        <p:spPr>
          <a:xfrm>
            <a:off x="1028224" y="408789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Database Design</a:t>
            </a:r>
            <a:endParaRPr lang="en-US" sz="2200"/>
          </a:p>
        </p:txBody>
      </p:sp>
      <p:sp>
        <p:nvSpPr>
          <p:cNvPr id="11" name="Text 9"/>
          <p:cNvSpPr/>
          <p:nvPr/>
        </p:nvSpPr>
        <p:spPr>
          <a:xfrm>
            <a:off x="1028224" y="4578310"/>
            <a:ext cx="593907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Proper schema design with dimension and fact tables for scalability</a:t>
            </a:r>
            <a:endParaRPr lang="en-US" sz="1750"/>
          </a:p>
        </p:txBody>
      </p:sp>
      <p:sp>
        <p:nvSpPr>
          <p:cNvPr id="12" name="Shape 10"/>
          <p:cNvSpPr/>
          <p:nvPr/>
        </p:nvSpPr>
        <p:spPr>
          <a:xfrm>
            <a:off x="7428548" y="3853458"/>
            <a:ext cx="6408063" cy="1685092"/>
          </a:xfrm>
          <a:prstGeom prst="roundRect">
            <a:avLst>
              <a:gd name="adj" fmla="val 5654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SG"/>
          </a:p>
        </p:txBody>
      </p:sp>
      <p:sp>
        <p:nvSpPr>
          <p:cNvPr id="13" name="Text 11"/>
          <p:cNvSpPr/>
          <p:nvPr/>
        </p:nvSpPr>
        <p:spPr>
          <a:xfrm>
            <a:off x="7662982" y="408789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Agile Approach</a:t>
            </a:r>
            <a:endParaRPr lang="en-US" sz="2200"/>
          </a:p>
        </p:txBody>
      </p:sp>
      <p:sp>
        <p:nvSpPr>
          <p:cNvPr id="14" name="Text 12"/>
          <p:cNvSpPr/>
          <p:nvPr/>
        </p:nvSpPr>
        <p:spPr>
          <a:xfrm>
            <a:off x="7662982" y="4578310"/>
            <a:ext cx="59391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Ability to pivot and adapt when initial approach doesn't work</a:t>
            </a:r>
            <a:endParaRPr lang="en-US" sz="1750"/>
          </a:p>
        </p:txBody>
      </p:sp>
      <p:sp>
        <p:nvSpPr>
          <p:cNvPr id="15" name="Shape 13"/>
          <p:cNvSpPr/>
          <p:nvPr/>
        </p:nvSpPr>
        <p:spPr>
          <a:xfrm>
            <a:off x="793790" y="5765363"/>
            <a:ext cx="6407944" cy="1685092"/>
          </a:xfrm>
          <a:prstGeom prst="roundRect">
            <a:avLst>
              <a:gd name="adj" fmla="val 5654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SG"/>
          </a:p>
        </p:txBody>
      </p:sp>
      <p:sp>
        <p:nvSpPr>
          <p:cNvPr id="16" name="Text 14"/>
          <p:cNvSpPr/>
          <p:nvPr/>
        </p:nvSpPr>
        <p:spPr>
          <a:xfrm>
            <a:off x="1028224" y="599979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Documentation</a:t>
            </a:r>
            <a:endParaRPr lang="en-US" sz="2200"/>
          </a:p>
        </p:txBody>
      </p:sp>
      <p:sp>
        <p:nvSpPr>
          <p:cNvPr id="17" name="Text 15"/>
          <p:cNvSpPr/>
          <p:nvPr/>
        </p:nvSpPr>
        <p:spPr>
          <a:xfrm>
            <a:off x="1028224" y="6490216"/>
            <a:ext cx="593907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5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Document thoroughly and comment scripts to ensure project sustainability and easy follow-</a:t>
            </a:r>
            <a:r>
              <a:rPr lang="en-US" sz="1750" err="1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up</a:t>
            </a:r>
            <a:r>
              <a:rPr lang="en-US" sz="175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.</a:t>
            </a:r>
            <a:endParaRPr lang="en-US" sz="1750"/>
          </a:p>
        </p:txBody>
      </p:sp>
      <p:sp>
        <p:nvSpPr>
          <p:cNvPr id="18" name="Shape 16"/>
          <p:cNvSpPr/>
          <p:nvPr/>
        </p:nvSpPr>
        <p:spPr>
          <a:xfrm>
            <a:off x="7428548" y="5765363"/>
            <a:ext cx="6408063" cy="1685092"/>
          </a:xfrm>
          <a:prstGeom prst="roundRect">
            <a:avLst>
              <a:gd name="adj" fmla="val 5654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SG"/>
          </a:p>
        </p:txBody>
      </p:sp>
      <p:sp>
        <p:nvSpPr>
          <p:cNvPr id="19" name="Text 17"/>
          <p:cNvSpPr/>
          <p:nvPr/>
        </p:nvSpPr>
        <p:spPr>
          <a:xfrm>
            <a:off x="7662982" y="599979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Team Collaboration</a:t>
            </a:r>
            <a:endParaRPr lang="en-US" sz="2200"/>
          </a:p>
        </p:txBody>
      </p:sp>
      <p:sp>
        <p:nvSpPr>
          <p:cNvPr id="20" name="Text 18"/>
          <p:cNvSpPr/>
          <p:nvPr/>
        </p:nvSpPr>
        <p:spPr>
          <a:xfrm>
            <a:off x="7662982" y="6490216"/>
            <a:ext cx="59391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Effective teamwork and knowledge sharing across different skill sets</a:t>
            </a:r>
            <a:endParaRPr lang="en-US" sz="175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C4F10A90-D847-2C4F-ECAB-00872F20B7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90688" y="7662623"/>
            <a:ext cx="3139712" cy="566977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3C9993-7DB1-8513-93D5-73EFB8A7E7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78705AE1-D75C-C303-1DAE-9AAD91C625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>
            <a:extLst>
              <a:ext uri="{FF2B5EF4-FFF2-40B4-BE49-F238E27FC236}">
                <a16:creationId xmlns:a16="http://schemas.microsoft.com/office/drawing/2014/main" id="{E3280245-EF62-5EAA-7B9B-A552123854BF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  <p:txBody>
          <a:bodyPr/>
          <a:lstStyle/>
          <a:p>
            <a:endParaRPr lang="en-SG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EA63DE6D-269A-3E68-EAA9-E0C13A7A07B0}"/>
              </a:ext>
            </a:extLst>
          </p:cNvPr>
          <p:cNvSpPr/>
          <p:nvPr/>
        </p:nvSpPr>
        <p:spPr>
          <a:xfrm>
            <a:off x="793790" y="260377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Thank You</a:t>
            </a:r>
            <a:endParaRPr lang="en-US" sz="4450"/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5CB6A790-50EC-84D9-54A7-9FE43C509739}"/>
              </a:ext>
            </a:extLst>
          </p:cNvPr>
          <p:cNvSpPr/>
          <p:nvPr/>
        </p:nvSpPr>
        <p:spPr>
          <a:xfrm>
            <a:off x="793790" y="365271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Presented by: Ben, Marcus, Michelle</a:t>
            </a:r>
            <a:endParaRPr lang="en-US" sz="1750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0DCFB5D5-86C7-3495-47DA-990C30F54116}"/>
              </a:ext>
            </a:extLst>
          </p:cNvPr>
          <p:cNvSpPr/>
          <p:nvPr/>
        </p:nvSpPr>
        <p:spPr>
          <a:xfrm>
            <a:off x="793790" y="4355783"/>
            <a:ext cx="5226725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Questions &amp; Answers</a:t>
            </a:r>
            <a:endParaRPr lang="en-US" sz="3550"/>
          </a:p>
        </p:txBody>
      </p:sp>
    </p:spTree>
    <p:extLst>
      <p:ext uri="{BB962C8B-B14F-4D97-AF65-F5344CB8AC3E}">
        <p14:creationId xmlns:p14="http://schemas.microsoft.com/office/powerpoint/2010/main" val="33123629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  <p:txBody>
          <a:bodyPr/>
          <a:lstStyle/>
          <a:p>
            <a:endParaRPr lang="en-SG"/>
          </a:p>
        </p:txBody>
      </p:sp>
      <p:sp>
        <p:nvSpPr>
          <p:cNvPr id="4" name="Text 1"/>
          <p:cNvSpPr/>
          <p:nvPr/>
        </p:nvSpPr>
        <p:spPr>
          <a:xfrm>
            <a:off x="793790" y="245923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00" b="1" dirty="0">
                <a:solidFill>
                  <a:srgbClr val="000000"/>
                </a:solidFill>
                <a:latin typeface="Inter"/>
                <a:ea typeface="Inter Bold"/>
                <a:cs typeface="Inter Bold" pitchFamily="34" charset="-120"/>
              </a:rPr>
              <a:t>Project Objectives</a:t>
            </a:r>
            <a:endParaRPr lang="en-US" sz="4400" dirty="0">
              <a:latin typeface="Inter"/>
              <a:ea typeface="Inter Bold"/>
            </a:endParaRPr>
          </a:p>
        </p:txBody>
      </p:sp>
      <p:sp>
        <p:nvSpPr>
          <p:cNvPr id="5" name="Shape 2"/>
          <p:cNvSpPr/>
          <p:nvPr/>
        </p:nvSpPr>
        <p:spPr>
          <a:xfrm>
            <a:off x="793790" y="350817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SG"/>
          </a:p>
        </p:txBody>
      </p:sp>
      <p:sp>
        <p:nvSpPr>
          <p:cNvPr id="6" name="Text 3"/>
          <p:cNvSpPr/>
          <p:nvPr/>
        </p:nvSpPr>
        <p:spPr>
          <a:xfrm>
            <a:off x="1530906" y="3581876"/>
            <a:ext cx="564249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Create a pipeline for data loading from job portal/dataset</a:t>
            </a:r>
            <a:endParaRPr lang="en-US" sz="1750"/>
          </a:p>
        </p:txBody>
      </p:sp>
      <p:sp>
        <p:nvSpPr>
          <p:cNvPr id="7" name="Shape 4"/>
          <p:cNvSpPr/>
          <p:nvPr/>
        </p:nvSpPr>
        <p:spPr>
          <a:xfrm>
            <a:off x="7456884" y="350817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SG"/>
          </a:p>
        </p:txBody>
      </p:sp>
      <p:sp>
        <p:nvSpPr>
          <p:cNvPr id="8" name="Text 5"/>
          <p:cNvSpPr/>
          <p:nvPr/>
        </p:nvSpPr>
        <p:spPr>
          <a:xfrm>
            <a:off x="8194000" y="3581876"/>
            <a:ext cx="564261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Script in Python for connection to PostgreSQL DB</a:t>
            </a:r>
            <a:endParaRPr lang="en-US" sz="1750"/>
          </a:p>
        </p:txBody>
      </p:sp>
      <p:sp>
        <p:nvSpPr>
          <p:cNvPr id="9" name="Text 6"/>
          <p:cNvSpPr/>
          <p:nvPr/>
        </p:nvSpPr>
        <p:spPr>
          <a:xfrm>
            <a:off x="8194000" y="4080867"/>
            <a:ext cx="564261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Table Creation</a:t>
            </a:r>
            <a:endParaRPr lang="en-US" sz="1750"/>
          </a:p>
        </p:txBody>
      </p:sp>
      <p:sp>
        <p:nvSpPr>
          <p:cNvPr id="10" name="Text 7"/>
          <p:cNvSpPr/>
          <p:nvPr/>
        </p:nvSpPr>
        <p:spPr>
          <a:xfrm>
            <a:off x="8194000" y="4523065"/>
            <a:ext cx="564261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 Transformation</a:t>
            </a:r>
            <a:endParaRPr lang="en-US" sz="1750"/>
          </a:p>
        </p:txBody>
      </p:sp>
      <p:sp>
        <p:nvSpPr>
          <p:cNvPr id="11" name="Text 8"/>
          <p:cNvSpPr/>
          <p:nvPr/>
        </p:nvSpPr>
        <p:spPr>
          <a:xfrm>
            <a:off x="8194000" y="4965263"/>
            <a:ext cx="564261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2850"/>
              </a:lnSpc>
              <a:buSzPct val="100000"/>
            </a:pPr>
            <a:endParaRPr lang="en-US" sz="1750"/>
          </a:p>
        </p:txBody>
      </p:sp>
      <p:sp>
        <p:nvSpPr>
          <p:cNvPr id="12" name="Text 9"/>
          <p:cNvSpPr/>
          <p:nvPr/>
        </p:nvSpPr>
        <p:spPr>
          <a:xfrm>
            <a:off x="8194000" y="4978922"/>
            <a:ext cx="564261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 Visualization</a:t>
            </a:r>
            <a:endParaRPr lang="en-US" sz="175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17502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00" b="1" dirty="0">
                <a:solidFill>
                  <a:srgbClr val="000000"/>
                </a:solidFill>
                <a:latin typeface="Inter"/>
                <a:ea typeface="Inter Bold"/>
                <a:cs typeface="Inter Bold" pitchFamily="34" charset="-120"/>
              </a:rPr>
              <a:t>Problem Statement</a:t>
            </a:r>
            <a:endParaRPr lang="en-US" sz="4400" dirty="0">
              <a:latin typeface="Inter"/>
              <a:ea typeface="Inter Bold"/>
            </a:endParaRPr>
          </a:p>
        </p:txBody>
      </p:sp>
      <p:sp>
        <p:nvSpPr>
          <p:cNvPr id="4" name="Text 1"/>
          <p:cNvSpPr/>
          <p:nvPr/>
        </p:nvSpPr>
        <p:spPr>
          <a:xfrm>
            <a:off x="793790" y="2223968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We have been tasked to create a source of information for job postings found on the internet for another department's use for analysis</a:t>
            </a:r>
            <a:endParaRPr lang="en-US" sz="1750"/>
          </a:p>
        </p:txBody>
      </p:sp>
      <p:sp>
        <p:nvSpPr>
          <p:cNvPr id="5" name="Text 2"/>
          <p:cNvSpPr/>
          <p:nvPr/>
        </p:nvSpPr>
        <p:spPr>
          <a:xfrm>
            <a:off x="793790" y="3652838"/>
            <a:ext cx="5548908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4400" b="1" dirty="0">
                <a:solidFill>
                  <a:srgbClr val="000000"/>
                </a:solidFill>
                <a:latin typeface="Inter Bold"/>
                <a:ea typeface="Inter Bold"/>
                <a:cs typeface="Inter Bold" pitchFamily="34" charset="-120"/>
              </a:rPr>
              <a:t>Key Research Questions:</a:t>
            </a:r>
            <a:endParaRPr lang="en-US" sz="4400" dirty="0">
              <a:latin typeface="Inter Bold"/>
              <a:ea typeface="Inter Bold"/>
            </a:endParaRPr>
          </a:p>
        </p:txBody>
      </p:sp>
      <p:sp>
        <p:nvSpPr>
          <p:cNvPr id="6" name="Text 3"/>
          <p:cNvSpPr/>
          <p:nvPr/>
        </p:nvSpPr>
        <p:spPr>
          <a:xfrm>
            <a:off x="793790" y="4559975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What are the core skills now for a DATA / TECH job? </a:t>
            </a:r>
            <a:endParaRPr lang="en-US" sz="1750"/>
          </a:p>
        </p:txBody>
      </p:sp>
      <p:sp>
        <p:nvSpPr>
          <p:cNvPr id="9" name="Text 6"/>
          <p:cNvSpPr/>
          <p:nvPr/>
        </p:nvSpPr>
        <p:spPr>
          <a:xfrm>
            <a:off x="793789" y="529056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Top companies offering the highest average salaries?</a:t>
            </a:r>
            <a:endParaRPr lang="en-US" sz="1750"/>
          </a:p>
        </p:txBody>
      </p:sp>
      <p:sp>
        <p:nvSpPr>
          <p:cNvPr id="10" name="Text 7"/>
          <p:cNvSpPr/>
          <p:nvPr/>
        </p:nvSpPr>
        <p:spPr>
          <a:xfrm>
            <a:off x="793788" y="601625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How do job salaries vary across countries?</a:t>
            </a:r>
            <a:endParaRPr lang="en-US" sz="175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88169" y="462082"/>
            <a:ext cx="5078373" cy="5251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00"/>
              </a:lnSpc>
              <a:buNone/>
            </a:pPr>
            <a:r>
              <a:rPr lang="en-US" sz="3200" b="1" dirty="0">
                <a:solidFill>
                  <a:srgbClr val="000000"/>
                </a:solidFill>
                <a:latin typeface="Inter"/>
                <a:ea typeface="Inter Bold" pitchFamily="34" charset="-122"/>
                <a:cs typeface="Inter Bold" pitchFamily="34" charset="-120"/>
              </a:rPr>
              <a:t>Implementation Timeline</a:t>
            </a:r>
            <a:endParaRPr lang="en-US" sz="3200" dirty="0">
              <a:latin typeface="Inter"/>
            </a:endParaRPr>
          </a:p>
        </p:txBody>
      </p:sp>
      <p:sp>
        <p:nvSpPr>
          <p:cNvPr id="3" name="Text 1"/>
          <p:cNvSpPr/>
          <p:nvPr/>
        </p:nvSpPr>
        <p:spPr>
          <a:xfrm>
            <a:off x="588169" y="1323380"/>
            <a:ext cx="13454063" cy="268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This timeline outlines the key phases of the project, from initial data setup to final documentation and presentation.</a:t>
            </a:r>
            <a:endParaRPr lang="en-US" sz="1300"/>
          </a:p>
        </p:txBody>
      </p:sp>
      <p:sp>
        <p:nvSpPr>
          <p:cNvPr id="4" name="Shape 2"/>
          <p:cNvSpPr/>
          <p:nvPr/>
        </p:nvSpPr>
        <p:spPr>
          <a:xfrm>
            <a:off x="7303770" y="1781294"/>
            <a:ext cx="22860" cy="5989201"/>
          </a:xfrm>
          <a:prstGeom prst="roundRect">
            <a:avLst>
              <a:gd name="adj" fmla="val 308776"/>
            </a:avLst>
          </a:prstGeom>
          <a:solidFill>
            <a:srgbClr val="C0C1D7"/>
          </a:solidFill>
          <a:ln/>
        </p:spPr>
        <p:txBody>
          <a:bodyPr/>
          <a:lstStyle/>
          <a:p>
            <a:endParaRPr lang="en-SG"/>
          </a:p>
        </p:txBody>
      </p:sp>
      <p:sp>
        <p:nvSpPr>
          <p:cNvPr id="5" name="Shape 3"/>
          <p:cNvSpPr/>
          <p:nvPr/>
        </p:nvSpPr>
        <p:spPr>
          <a:xfrm>
            <a:off x="6644938" y="1958816"/>
            <a:ext cx="504111" cy="22860"/>
          </a:xfrm>
          <a:prstGeom prst="roundRect">
            <a:avLst>
              <a:gd name="adj" fmla="val 308776"/>
            </a:avLst>
          </a:prstGeom>
          <a:solidFill>
            <a:srgbClr val="C0C1D7"/>
          </a:solidFill>
          <a:ln/>
        </p:spPr>
        <p:txBody>
          <a:bodyPr/>
          <a:lstStyle/>
          <a:p>
            <a:endParaRPr lang="en-SG"/>
          </a:p>
        </p:txBody>
      </p:sp>
      <p:sp>
        <p:nvSpPr>
          <p:cNvPr id="6" name="Shape 4"/>
          <p:cNvSpPr/>
          <p:nvPr/>
        </p:nvSpPr>
        <p:spPr>
          <a:xfrm>
            <a:off x="7126188" y="1781294"/>
            <a:ext cx="378023" cy="378023"/>
          </a:xfrm>
          <a:prstGeom prst="roundRect">
            <a:avLst>
              <a:gd name="adj" fmla="val 18672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SG"/>
          </a:p>
        </p:txBody>
      </p:sp>
      <p:sp>
        <p:nvSpPr>
          <p:cNvPr id="7" name="Text 5"/>
          <p:cNvSpPr/>
          <p:nvPr/>
        </p:nvSpPr>
        <p:spPr>
          <a:xfrm>
            <a:off x="7189113" y="1812727"/>
            <a:ext cx="252055" cy="315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1950" b="1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</a:t>
            </a:r>
            <a:endParaRPr lang="en-US" sz="1950"/>
          </a:p>
        </p:txBody>
      </p:sp>
      <p:sp>
        <p:nvSpPr>
          <p:cNvPr id="8" name="Text 6"/>
          <p:cNvSpPr/>
          <p:nvPr/>
        </p:nvSpPr>
        <p:spPr>
          <a:xfrm>
            <a:off x="3682960" y="1839039"/>
            <a:ext cx="2792016" cy="2625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050"/>
              </a:lnSpc>
              <a:buNone/>
            </a:pPr>
            <a:r>
              <a:rPr lang="en-US" sz="1650" b="1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Phase 1: Data Source Setup</a:t>
            </a:r>
            <a:endParaRPr lang="en-US" sz="1650"/>
          </a:p>
        </p:txBody>
      </p:sp>
      <p:sp>
        <p:nvSpPr>
          <p:cNvPr id="9" name="Text 7"/>
          <p:cNvSpPr/>
          <p:nvPr/>
        </p:nvSpPr>
        <p:spPr>
          <a:xfrm>
            <a:off x="588169" y="2202299"/>
            <a:ext cx="5886807" cy="268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100"/>
              </a:lnSpc>
              <a:buNone/>
            </a:pPr>
            <a:r>
              <a:rPr lang="en-US" sz="1300" b="1">
                <a:solidFill>
                  <a:srgbClr val="272525"/>
                </a:solidFill>
                <a:latin typeface="Inter"/>
                <a:ea typeface="Inter"/>
                <a:cs typeface="Inter" pitchFamily="34" charset="-120"/>
              </a:rPr>
              <a:t>(Day 1-2)</a:t>
            </a:r>
            <a:endParaRPr lang="en-US" sz="1300">
              <a:latin typeface="Inter"/>
              <a:ea typeface="Inter"/>
            </a:endParaRPr>
          </a:p>
        </p:txBody>
      </p:sp>
      <p:sp>
        <p:nvSpPr>
          <p:cNvPr id="10" name="Text 8"/>
          <p:cNvSpPr/>
          <p:nvPr/>
        </p:nvSpPr>
        <p:spPr>
          <a:xfrm>
            <a:off x="588169" y="2571988"/>
            <a:ext cx="5886807" cy="268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100"/>
              </a:lnSpc>
              <a:buSzPct val="100000"/>
              <a:buChar char="•"/>
            </a:pPr>
            <a:r>
              <a:rPr lang="en-US" sz="1300">
                <a:solidFill>
                  <a:srgbClr val="272525"/>
                </a:solidFill>
                <a:latin typeface="Inter"/>
                <a:ea typeface="Inter"/>
              </a:rPr>
              <a:t>Exploration of website &amp; data source method</a:t>
            </a:r>
          </a:p>
        </p:txBody>
      </p:sp>
      <p:sp>
        <p:nvSpPr>
          <p:cNvPr id="11" name="Text 9"/>
          <p:cNvSpPr/>
          <p:nvPr/>
        </p:nvSpPr>
        <p:spPr>
          <a:xfrm>
            <a:off x="588169" y="2899767"/>
            <a:ext cx="5886807" cy="268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100"/>
              </a:lnSpc>
              <a:buSzPct val="100000"/>
              <a:buChar char="•"/>
            </a:pPr>
            <a:r>
              <a:rPr lang="en-US" sz="1300">
                <a:solidFill>
                  <a:srgbClr val="272525"/>
                </a:solidFill>
                <a:latin typeface="Inter"/>
                <a:ea typeface="Inter"/>
                <a:cs typeface="Inter" pitchFamily="34" charset="-120"/>
              </a:rPr>
              <a:t>Understanding API use and setup</a:t>
            </a:r>
            <a:endParaRPr lang="en-US" sz="1300">
              <a:latin typeface="Inter"/>
              <a:ea typeface="Inter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588169" y="3227546"/>
            <a:ext cx="5886807" cy="268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100"/>
              </a:lnSpc>
              <a:buSzPct val="100000"/>
              <a:buChar char="•"/>
            </a:pPr>
            <a:r>
              <a:rPr lang="en-US" sz="1300">
                <a:solidFill>
                  <a:srgbClr val="272525"/>
                </a:solidFill>
                <a:latin typeface="Inter"/>
                <a:ea typeface="Inter"/>
                <a:cs typeface="Inter" pitchFamily="34" charset="-120"/>
              </a:rPr>
              <a:t>Kaggle dataset as supplementary data </a:t>
            </a:r>
            <a:endParaRPr lang="en-US" sz="1300">
              <a:solidFill>
                <a:srgbClr val="272525"/>
              </a:solidFill>
              <a:latin typeface="Inter"/>
              <a:ea typeface="Inter"/>
            </a:endParaRPr>
          </a:p>
        </p:txBody>
      </p:sp>
      <p:sp>
        <p:nvSpPr>
          <p:cNvPr id="13" name="Shape 11"/>
          <p:cNvSpPr/>
          <p:nvPr/>
        </p:nvSpPr>
        <p:spPr>
          <a:xfrm>
            <a:off x="7481352" y="2967157"/>
            <a:ext cx="504111" cy="22860"/>
          </a:xfrm>
          <a:prstGeom prst="roundRect">
            <a:avLst>
              <a:gd name="adj" fmla="val 308776"/>
            </a:avLst>
          </a:prstGeom>
          <a:solidFill>
            <a:srgbClr val="C0C1D7"/>
          </a:solidFill>
          <a:ln/>
        </p:spPr>
        <p:txBody>
          <a:bodyPr/>
          <a:lstStyle/>
          <a:p>
            <a:endParaRPr lang="en-SG"/>
          </a:p>
        </p:txBody>
      </p:sp>
      <p:sp>
        <p:nvSpPr>
          <p:cNvPr id="14" name="Shape 12"/>
          <p:cNvSpPr/>
          <p:nvPr/>
        </p:nvSpPr>
        <p:spPr>
          <a:xfrm>
            <a:off x="7126188" y="2789634"/>
            <a:ext cx="378023" cy="378023"/>
          </a:xfrm>
          <a:prstGeom prst="roundRect">
            <a:avLst>
              <a:gd name="adj" fmla="val 18672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SG"/>
          </a:p>
        </p:txBody>
      </p:sp>
      <p:sp>
        <p:nvSpPr>
          <p:cNvPr id="15" name="Text 13"/>
          <p:cNvSpPr/>
          <p:nvPr/>
        </p:nvSpPr>
        <p:spPr>
          <a:xfrm>
            <a:off x="7189113" y="2821067"/>
            <a:ext cx="252055" cy="315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1950" b="1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</a:t>
            </a:r>
            <a:endParaRPr lang="en-US" sz="1950"/>
          </a:p>
        </p:txBody>
      </p:sp>
      <p:sp>
        <p:nvSpPr>
          <p:cNvPr id="16" name="Text 14"/>
          <p:cNvSpPr/>
          <p:nvPr/>
        </p:nvSpPr>
        <p:spPr>
          <a:xfrm>
            <a:off x="8155424" y="2847380"/>
            <a:ext cx="3511868" cy="2625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Phase 2: Database Design &amp; Setup</a:t>
            </a:r>
            <a:endParaRPr lang="en-US" sz="1650"/>
          </a:p>
        </p:txBody>
      </p:sp>
      <p:sp>
        <p:nvSpPr>
          <p:cNvPr id="17" name="Text 15"/>
          <p:cNvSpPr/>
          <p:nvPr/>
        </p:nvSpPr>
        <p:spPr>
          <a:xfrm>
            <a:off x="8155424" y="3210639"/>
            <a:ext cx="5886807" cy="268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b="1">
                <a:solidFill>
                  <a:srgbClr val="272525"/>
                </a:solidFill>
                <a:latin typeface="Inter"/>
                <a:ea typeface="Inter"/>
                <a:cs typeface="Inter" pitchFamily="34" charset="-120"/>
              </a:rPr>
              <a:t>(Day 3-4)</a:t>
            </a:r>
            <a:endParaRPr lang="en-US" sz="1300">
              <a:latin typeface="Inter"/>
              <a:ea typeface="Inter"/>
            </a:endParaRPr>
          </a:p>
        </p:txBody>
      </p:sp>
      <p:sp>
        <p:nvSpPr>
          <p:cNvPr id="18" name="Text 16"/>
          <p:cNvSpPr/>
          <p:nvPr/>
        </p:nvSpPr>
        <p:spPr>
          <a:xfrm>
            <a:off x="8155424" y="3580328"/>
            <a:ext cx="5886807" cy="268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Schema design</a:t>
            </a:r>
            <a:endParaRPr lang="en-US" sz="1300"/>
          </a:p>
        </p:txBody>
      </p:sp>
      <p:sp>
        <p:nvSpPr>
          <p:cNvPr id="19" name="Text 17"/>
          <p:cNvSpPr/>
          <p:nvPr/>
        </p:nvSpPr>
        <p:spPr>
          <a:xfrm>
            <a:off x="8155424" y="3908108"/>
            <a:ext cx="5886807" cy="268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Table creation</a:t>
            </a:r>
            <a:endParaRPr lang="en-US" sz="1300"/>
          </a:p>
        </p:txBody>
      </p:sp>
      <p:sp>
        <p:nvSpPr>
          <p:cNvPr id="20" name="Text 18"/>
          <p:cNvSpPr/>
          <p:nvPr/>
        </p:nvSpPr>
        <p:spPr>
          <a:xfrm>
            <a:off x="8155424" y="4235887"/>
            <a:ext cx="5886807" cy="268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PostgreSQL configuration</a:t>
            </a:r>
            <a:endParaRPr lang="en-US" sz="1300"/>
          </a:p>
        </p:txBody>
      </p:sp>
      <p:sp>
        <p:nvSpPr>
          <p:cNvPr id="21" name="Shape 19"/>
          <p:cNvSpPr/>
          <p:nvPr/>
        </p:nvSpPr>
        <p:spPr>
          <a:xfrm>
            <a:off x="6644938" y="4010144"/>
            <a:ext cx="504111" cy="22860"/>
          </a:xfrm>
          <a:prstGeom prst="roundRect">
            <a:avLst>
              <a:gd name="adj" fmla="val 308776"/>
            </a:avLst>
          </a:prstGeom>
          <a:solidFill>
            <a:srgbClr val="C0C1D7"/>
          </a:solidFill>
          <a:ln/>
        </p:spPr>
        <p:txBody>
          <a:bodyPr/>
          <a:lstStyle/>
          <a:p>
            <a:endParaRPr lang="en-SG"/>
          </a:p>
        </p:txBody>
      </p:sp>
      <p:sp>
        <p:nvSpPr>
          <p:cNvPr id="22" name="Shape 20"/>
          <p:cNvSpPr/>
          <p:nvPr/>
        </p:nvSpPr>
        <p:spPr>
          <a:xfrm>
            <a:off x="7126188" y="3832622"/>
            <a:ext cx="378023" cy="378023"/>
          </a:xfrm>
          <a:prstGeom prst="roundRect">
            <a:avLst>
              <a:gd name="adj" fmla="val 18672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SG"/>
          </a:p>
        </p:txBody>
      </p:sp>
      <p:sp>
        <p:nvSpPr>
          <p:cNvPr id="23" name="Text 21"/>
          <p:cNvSpPr/>
          <p:nvPr/>
        </p:nvSpPr>
        <p:spPr>
          <a:xfrm>
            <a:off x="7189113" y="3864054"/>
            <a:ext cx="252055" cy="315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1950" b="1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</a:t>
            </a:r>
            <a:endParaRPr lang="en-US" sz="1950"/>
          </a:p>
        </p:txBody>
      </p:sp>
      <p:sp>
        <p:nvSpPr>
          <p:cNvPr id="24" name="Text 22"/>
          <p:cNvSpPr/>
          <p:nvPr/>
        </p:nvSpPr>
        <p:spPr>
          <a:xfrm>
            <a:off x="3740706" y="3890367"/>
            <a:ext cx="2734270" cy="2625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050"/>
              </a:lnSpc>
              <a:buNone/>
            </a:pPr>
            <a:r>
              <a:rPr lang="en-US" sz="1650" b="1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Phase 3: ETL Development</a:t>
            </a:r>
            <a:endParaRPr lang="en-US" sz="1650"/>
          </a:p>
        </p:txBody>
      </p:sp>
      <p:sp>
        <p:nvSpPr>
          <p:cNvPr id="25" name="Text 23"/>
          <p:cNvSpPr/>
          <p:nvPr/>
        </p:nvSpPr>
        <p:spPr>
          <a:xfrm>
            <a:off x="588169" y="4253627"/>
            <a:ext cx="5886807" cy="268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100"/>
              </a:lnSpc>
              <a:buNone/>
            </a:pPr>
            <a:r>
              <a:rPr lang="en-US" sz="1300" b="1">
                <a:solidFill>
                  <a:srgbClr val="272525"/>
                </a:solidFill>
                <a:latin typeface="Inter"/>
                <a:ea typeface="Inter"/>
                <a:cs typeface="Inter" pitchFamily="34" charset="-120"/>
              </a:rPr>
              <a:t>(Day 5-7)</a:t>
            </a:r>
            <a:endParaRPr lang="en-US" sz="1300">
              <a:latin typeface="Inter"/>
              <a:ea typeface="Inter"/>
            </a:endParaRPr>
          </a:p>
        </p:txBody>
      </p:sp>
      <p:sp>
        <p:nvSpPr>
          <p:cNvPr id="26" name="Text 24"/>
          <p:cNvSpPr/>
          <p:nvPr/>
        </p:nvSpPr>
        <p:spPr>
          <a:xfrm>
            <a:off x="588169" y="4623316"/>
            <a:ext cx="5886807" cy="268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 extraction</a:t>
            </a:r>
            <a:endParaRPr lang="en-US" sz="1300"/>
          </a:p>
        </p:txBody>
      </p:sp>
      <p:sp>
        <p:nvSpPr>
          <p:cNvPr id="27" name="Text 25"/>
          <p:cNvSpPr/>
          <p:nvPr/>
        </p:nvSpPr>
        <p:spPr>
          <a:xfrm>
            <a:off x="588169" y="4951095"/>
            <a:ext cx="5886807" cy="268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Transformation</a:t>
            </a:r>
            <a:endParaRPr lang="en-US" sz="1300"/>
          </a:p>
        </p:txBody>
      </p:sp>
      <p:sp>
        <p:nvSpPr>
          <p:cNvPr id="28" name="Text 26"/>
          <p:cNvSpPr/>
          <p:nvPr/>
        </p:nvSpPr>
        <p:spPr>
          <a:xfrm>
            <a:off x="588169" y="5278874"/>
            <a:ext cx="5886807" cy="268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Loading</a:t>
            </a:r>
            <a:endParaRPr lang="en-US" sz="1300"/>
          </a:p>
        </p:txBody>
      </p:sp>
      <p:sp>
        <p:nvSpPr>
          <p:cNvPr id="29" name="Text 27"/>
          <p:cNvSpPr/>
          <p:nvPr/>
        </p:nvSpPr>
        <p:spPr>
          <a:xfrm>
            <a:off x="588169" y="5606653"/>
            <a:ext cx="5886807" cy="268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Validation</a:t>
            </a:r>
            <a:endParaRPr lang="en-US" sz="1300"/>
          </a:p>
        </p:txBody>
      </p:sp>
      <p:sp>
        <p:nvSpPr>
          <p:cNvPr id="30" name="Shape 28"/>
          <p:cNvSpPr/>
          <p:nvPr/>
        </p:nvSpPr>
        <p:spPr>
          <a:xfrm>
            <a:off x="7481352" y="5199698"/>
            <a:ext cx="504111" cy="22860"/>
          </a:xfrm>
          <a:prstGeom prst="roundRect">
            <a:avLst>
              <a:gd name="adj" fmla="val 308776"/>
            </a:avLst>
          </a:prstGeom>
          <a:solidFill>
            <a:srgbClr val="C0C1D7"/>
          </a:solidFill>
          <a:ln/>
        </p:spPr>
        <p:txBody>
          <a:bodyPr/>
          <a:lstStyle/>
          <a:p>
            <a:endParaRPr lang="en-SG"/>
          </a:p>
        </p:txBody>
      </p:sp>
      <p:sp>
        <p:nvSpPr>
          <p:cNvPr id="31" name="Shape 29"/>
          <p:cNvSpPr/>
          <p:nvPr/>
        </p:nvSpPr>
        <p:spPr>
          <a:xfrm>
            <a:off x="7126188" y="5022175"/>
            <a:ext cx="378023" cy="378023"/>
          </a:xfrm>
          <a:prstGeom prst="roundRect">
            <a:avLst>
              <a:gd name="adj" fmla="val 18672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SG"/>
          </a:p>
        </p:txBody>
      </p:sp>
      <p:sp>
        <p:nvSpPr>
          <p:cNvPr id="32" name="Text 30"/>
          <p:cNvSpPr/>
          <p:nvPr/>
        </p:nvSpPr>
        <p:spPr>
          <a:xfrm>
            <a:off x="7189113" y="5053608"/>
            <a:ext cx="252055" cy="315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1950" b="1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4</a:t>
            </a:r>
            <a:endParaRPr lang="en-US" sz="1950"/>
          </a:p>
        </p:txBody>
      </p:sp>
      <p:sp>
        <p:nvSpPr>
          <p:cNvPr id="33" name="Text 31"/>
          <p:cNvSpPr/>
          <p:nvPr/>
        </p:nvSpPr>
        <p:spPr>
          <a:xfrm>
            <a:off x="8155424" y="5079921"/>
            <a:ext cx="3402568" cy="2625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Phase 4: Analysis &amp; Visualization</a:t>
            </a:r>
            <a:endParaRPr lang="en-US" sz="1650"/>
          </a:p>
        </p:txBody>
      </p:sp>
      <p:sp>
        <p:nvSpPr>
          <p:cNvPr id="34" name="Text 32"/>
          <p:cNvSpPr/>
          <p:nvPr/>
        </p:nvSpPr>
        <p:spPr>
          <a:xfrm>
            <a:off x="8155424" y="5443180"/>
            <a:ext cx="5886807" cy="268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b="1">
                <a:solidFill>
                  <a:srgbClr val="272525"/>
                </a:solidFill>
                <a:latin typeface="Inter"/>
                <a:ea typeface="Inter"/>
                <a:cs typeface="Inter" pitchFamily="34" charset="-120"/>
              </a:rPr>
              <a:t>(Day 8-9)</a:t>
            </a:r>
            <a:endParaRPr lang="en-US" sz="1300">
              <a:latin typeface="Inter"/>
              <a:ea typeface="Inter"/>
            </a:endParaRPr>
          </a:p>
        </p:txBody>
      </p:sp>
      <p:sp>
        <p:nvSpPr>
          <p:cNvPr id="35" name="Text 33"/>
          <p:cNvSpPr/>
          <p:nvPr/>
        </p:nvSpPr>
        <p:spPr>
          <a:xfrm>
            <a:off x="8155424" y="5812869"/>
            <a:ext cx="5886807" cy="268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 analysis</a:t>
            </a:r>
            <a:endParaRPr lang="en-US" sz="1300"/>
          </a:p>
        </p:txBody>
      </p:sp>
      <p:sp>
        <p:nvSpPr>
          <p:cNvPr id="36" name="Text 34"/>
          <p:cNvSpPr/>
          <p:nvPr/>
        </p:nvSpPr>
        <p:spPr>
          <a:xfrm>
            <a:off x="8155424" y="6140648"/>
            <a:ext cx="5886807" cy="268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Visualization generation</a:t>
            </a:r>
            <a:endParaRPr lang="en-US" sz="1300"/>
          </a:p>
        </p:txBody>
      </p:sp>
      <p:sp>
        <p:nvSpPr>
          <p:cNvPr id="37" name="Text 35"/>
          <p:cNvSpPr/>
          <p:nvPr/>
        </p:nvSpPr>
        <p:spPr>
          <a:xfrm>
            <a:off x="8155424" y="6468428"/>
            <a:ext cx="5886807" cy="268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Reporting</a:t>
            </a:r>
            <a:endParaRPr lang="en-US" sz="1300"/>
          </a:p>
        </p:txBody>
      </p:sp>
      <p:sp>
        <p:nvSpPr>
          <p:cNvPr id="38" name="Shape 36"/>
          <p:cNvSpPr/>
          <p:nvPr/>
        </p:nvSpPr>
        <p:spPr>
          <a:xfrm>
            <a:off x="6644938" y="6389251"/>
            <a:ext cx="504111" cy="22860"/>
          </a:xfrm>
          <a:prstGeom prst="roundRect">
            <a:avLst>
              <a:gd name="adj" fmla="val 308776"/>
            </a:avLst>
          </a:prstGeom>
          <a:solidFill>
            <a:srgbClr val="C0C1D7"/>
          </a:solidFill>
          <a:ln/>
        </p:spPr>
        <p:txBody>
          <a:bodyPr/>
          <a:lstStyle/>
          <a:p>
            <a:endParaRPr lang="en-SG"/>
          </a:p>
        </p:txBody>
      </p:sp>
      <p:sp>
        <p:nvSpPr>
          <p:cNvPr id="39" name="Shape 37"/>
          <p:cNvSpPr/>
          <p:nvPr/>
        </p:nvSpPr>
        <p:spPr>
          <a:xfrm>
            <a:off x="7126188" y="6211729"/>
            <a:ext cx="378023" cy="378023"/>
          </a:xfrm>
          <a:prstGeom prst="roundRect">
            <a:avLst>
              <a:gd name="adj" fmla="val 18672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SG"/>
          </a:p>
        </p:txBody>
      </p:sp>
      <p:sp>
        <p:nvSpPr>
          <p:cNvPr id="40" name="Text 38"/>
          <p:cNvSpPr/>
          <p:nvPr/>
        </p:nvSpPr>
        <p:spPr>
          <a:xfrm>
            <a:off x="7189113" y="6243161"/>
            <a:ext cx="252055" cy="315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1950" b="1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5</a:t>
            </a:r>
            <a:endParaRPr lang="en-US" sz="1950"/>
          </a:p>
        </p:txBody>
      </p:sp>
      <p:sp>
        <p:nvSpPr>
          <p:cNvPr id="41" name="Text 39"/>
          <p:cNvSpPr/>
          <p:nvPr/>
        </p:nvSpPr>
        <p:spPr>
          <a:xfrm>
            <a:off x="2420898" y="6269474"/>
            <a:ext cx="4054078" cy="2625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050"/>
              </a:lnSpc>
              <a:buNone/>
            </a:pPr>
            <a:r>
              <a:rPr lang="en-US" sz="1650" b="1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Phase 5: Documentation &amp; Presentation</a:t>
            </a:r>
            <a:endParaRPr lang="en-US" sz="1650"/>
          </a:p>
        </p:txBody>
      </p:sp>
      <p:sp>
        <p:nvSpPr>
          <p:cNvPr id="42" name="Text 40"/>
          <p:cNvSpPr/>
          <p:nvPr/>
        </p:nvSpPr>
        <p:spPr>
          <a:xfrm>
            <a:off x="588169" y="6632734"/>
            <a:ext cx="5886807" cy="268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>
              <a:lnSpc>
                <a:spcPts val="2100"/>
              </a:lnSpc>
            </a:pPr>
            <a:r>
              <a:rPr lang="en-US" sz="1300" b="1">
                <a:solidFill>
                  <a:srgbClr val="272525"/>
                </a:solidFill>
                <a:latin typeface="Inter"/>
                <a:ea typeface="Inter"/>
                <a:cs typeface="Inter" pitchFamily="34" charset="-120"/>
              </a:rPr>
              <a:t>(Day 9-10)</a:t>
            </a:r>
            <a:endParaRPr lang="en-US" sz="1300">
              <a:latin typeface="Inter"/>
              <a:ea typeface="Inter"/>
            </a:endParaRPr>
          </a:p>
        </p:txBody>
      </p:sp>
      <p:sp>
        <p:nvSpPr>
          <p:cNvPr id="43" name="Text 41"/>
          <p:cNvSpPr/>
          <p:nvPr/>
        </p:nvSpPr>
        <p:spPr>
          <a:xfrm>
            <a:off x="588169" y="7002423"/>
            <a:ext cx="5886807" cy="268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Final documentation</a:t>
            </a:r>
            <a:endParaRPr lang="en-US" sz="1300"/>
          </a:p>
        </p:txBody>
      </p:sp>
      <p:sp>
        <p:nvSpPr>
          <p:cNvPr id="44" name="Text 42"/>
          <p:cNvSpPr/>
          <p:nvPr/>
        </p:nvSpPr>
        <p:spPr>
          <a:xfrm>
            <a:off x="588169" y="7330202"/>
            <a:ext cx="5886807" cy="268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Presentation deck creation</a:t>
            </a:r>
            <a:endParaRPr lang="en-US" sz="1300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8E5C7CBE-DE5E-77C4-7391-420678732E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47490" y="7635339"/>
            <a:ext cx="3139712" cy="566977"/>
          </a:xfrm>
          <a:prstGeom prst="rect">
            <a:avLst/>
          </a:prstGeom>
        </p:spPr>
      </p:pic>
      <p:sp>
        <p:nvSpPr>
          <p:cNvPr id="47" name="Text 40">
            <a:extLst>
              <a:ext uri="{FF2B5EF4-FFF2-40B4-BE49-F238E27FC236}">
                <a16:creationId xmlns:a16="http://schemas.microsoft.com/office/drawing/2014/main" id="{55DB7748-B19F-90FA-CBF8-963B95C7F47E}"/>
              </a:ext>
            </a:extLst>
          </p:cNvPr>
          <p:cNvSpPr/>
          <p:nvPr/>
        </p:nvSpPr>
        <p:spPr>
          <a:xfrm>
            <a:off x="588169" y="6901675"/>
            <a:ext cx="5886807" cy="268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>
              <a:lnSpc>
                <a:spcPts val="2100"/>
              </a:lnSpc>
            </a:pPr>
            <a:r>
              <a:rPr lang="en-US" sz="1300" b="1">
                <a:solidFill>
                  <a:srgbClr val="272525"/>
                </a:solidFill>
                <a:latin typeface="Inter"/>
                <a:ea typeface="Inter"/>
                <a:cs typeface="Inter" pitchFamily="34" charset="-120"/>
              </a:rPr>
              <a:t>Presentation Day 15 Dec )</a:t>
            </a:r>
            <a:endParaRPr lang="en-US" sz="1300">
              <a:latin typeface="Inter"/>
              <a:ea typeface="Inter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B11967-40D2-8B3B-AE13-2677575EDB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FE546EBC-7928-65F3-67C1-04F344EE3CAB}"/>
              </a:ext>
            </a:extLst>
          </p:cNvPr>
          <p:cNvSpPr/>
          <p:nvPr/>
        </p:nvSpPr>
        <p:spPr>
          <a:xfrm>
            <a:off x="1012522" y="1024354"/>
            <a:ext cx="389166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3200" b="1" dirty="0">
                <a:solidFill>
                  <a:srgbClr val="000000"/>
                </a:solidFill>
                <a:latin typeface="Inter"/>
                <a:ea typeface="Inter Bold" pitchFamily="34" charset="-122"/>
                <a:cs typeface="Inter Bold" pitchFamily="34" charset="-120"/>
              </a:rPr>
              <a:t>Data Sources</a:t>
            </a:r>
            <a:endParaRPr lang="en-US" sz="3200" dirty="0">
              <a:latin typeface="Inter"/>
            </a:endParaRPr>
          </a:p>
        </p:txBody>
      </p:sp>
      <p:pic>
        <p:nvPicPr>
          <p:cNvPr id="3" name="Image 0" descr="preencoded.png">
            <a:extLst>
              <a:ext uri="{FF2B5EF4-FFF2-40B4-BE49-F238E27FC236}">
                <a16:creationId xmlns:a16="http://schemas.microsoft.com/office/drawing/2014/main" id="{2A9CC5AA-45AA-DDC9-B71C-B63C092A49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09634" y="2931795"/>
            <a:ext cx="566976" cy="566976"/>
          </a:xfrm>
          <a:prstGeom prst="rect">
            <a:avLst/>
          </a:prstGeom>
        </p:spPr>
      </p:pic>
      <p:sp>
        <p:nvSpPr>
          <p:cNvPr id="4" name="Text 1">
            <a:extLst>
              <a:ext uri="{FF2B5EF4-FFF2-40B4-BE49-F238E27FC236}">
                <a16:creationId xmlns:a16="http://schemas.microsoft.com/office/drawing/2014/main" id="{D7C61CAA-754E-7EEF-00F5-7974CEDC0307}"/>
              </a:ext>
            </a:extLst>
          </p:cNvPr>
          <p:cNvSpPr/>
          <p:nvPr/>
        </p:nvSpPr>
        <p:spPr>
          <a:xfrm>
            <a:off x="2960097" y="306645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Web APIs</a:t>
            </a:r>
            <a:endParaRPr lang="en-US" sz="2200"/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B87FDCC1-4BA4-88EA-A281-06DAC1F5273D}"/>
              </a:ext>
            </a:extLst>
          </p:cNvPr>
          <p:cNvSpPr/>
          <p:nvPr/>
        </p:nvSpPr>
        <p:spPr>
          <a:xfrm>
            <a:off x="2960097" y="3556873"/>
            <a:ext cx="3308152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Limited data from job portals with API access. Was able to find one that worked with an API call, with limited returned data.</a:t>
            </a:r>
            <a:endParaRPr lang="en-US" sz="1750"/>
          </a:p>
        </p:txBody>
      </p:sp>
      <p:pic>
        <p:nvPicPr>
          <p:cNvPr id="9" name="Image 2" descr="preencoded.png">
            <a:extLst>
              <a:ext uri="{FF2B5EF4-FFF2-40B4-BE49-F238E27FC236}">
                <a16:creationId xmlns:a16="http://schemas.microsoft.com/office/drawing/2014/main" id="{787E5400-AA4B-4FA1-BD91-4C907F1337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804591" y="2931795"/>
            <a:ext cx="566976" cy="566976"/>
          </a:xfrm>
          <a:prstGeom prst="rect">
            <a:avLst/>
          </a:prstGeom>
        </p:spPr>
      </p:pic>
      <p:sp>
        <p:nvSpPr>
          <p:cNvPr id="10" name="Text 5">
            <a:extLst>
              <a:ext uri="{FF2B5EF4-FFF2-40B4-BE49-F238E27FC236}">
                <a16:creationId xmlns:a16="http://schemas.microsoft.com/office/drawing/2014/main" id="{90685109-6614-4AE1-15C0-F5182F7A3AD2}"/>
              </a:ext>
            </a:extLst>
          </p:cNvPr>
          <p:cNvSpPr/>
          <p:nvPr/>
        </p:nvSpPr>
        <p:spPr>
          <a:xfrm>
            <a:off x="8655055" y="306645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Kaggle Datasets</a:t>
            </a:r>
            <a:endParaRPr lang="en-US" sz="2200"/>
          </a:p>
        </p:txBody>
      </p:sp>
      <p:sp>
        <p:nvSpPr>
          <p:cNvPr id="11" name="Text 6">
            <a:extLst>
              <a:ext uri="{FF2B5EF4-FFF2-40B4-BE49-F238E27FC236}">
                <a16:creationId xmlns:a16="http://schemas.microsoft.com/office/drawing/2014/main" id="{4EBA5D67-27E0-961E-21CB-04FD437BC9D6}"/>
              </a:ext>
            </a:extLst>
          </p:cNvPr>
          <p:cNvSpPr/>
          <p:nvPr/>
        </p:nvSpPr>
        <p:spPr>
          <a:xfrm>
            <a:off x="8655055" y="3556873"/>
            <a:ext cx="3308152" cy="29032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Supplementary dataset for comprehensive data engineering practice. We decided to supplement the database with a dataset from Kaggle so that we could also learn/practice more on the data preparation process.</a:t>
            </a:r>
            <a:endParaRPr lang="en-US" sz="175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8AFD6A9-7BAB-A4C6-5586-193CC2D2DD2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90688" y="7581509"/>
            <a:ext cx="3139712" cy="566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4205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1">
            <a:extLst>
              <a:ext uri="{FF2B5EF4-FFF2-40B4-BE49-F238E27FC236}">
                <a16:creationId xmlns:a16="http://schemas.microsoft.com/office/drawing/2014/main" id="{8C85E020-7539-F912-10C1-ECCE539F9E6D}"/>
              </a:ext>
            </a:extLst>
          </p:cNvPr>
          <p:cNvSpPr/>
          <p:nvPr/>
        </p:nvSpPr>
        <p:spPr>
          <a:xfrm>
            <a:off x="537768" y="3798332"/>
            <a:ext cx="13131442" cy="3328562"/>
          </a:xfrm>
          <a:prstGeom prst="roundRect">
            <a:avLst>
              <a:gd name="adj" fmla="val 1958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SG"/>
          </a:p>
        </p:txBody>
      </p:sp>
      <p:sp>
        <p:nvSpPr>
          <p:cNvPr id="45" name="Shape 1">
            <a:extLst>
              <a:ext uri="{FF2B5EF4-FFF2-40B4-BE49-F238E27FC236}">
                <a16:creationId xmlns:a16="http://schemas.microsoft.com/office/drawing/2014/main" id="{7BB5AC7B-A12F-FC10-0B76-180278FBF4A0}"/>
              </a:ext>
            </a:extLst>
          </p:cNvPr>
          <p:cNvSpPr/>
          <p:nvPr/>
        </p:nvSpPr>
        <p:spPr>
          <a:xfrm>
            <a:off x="7242454" y="1145838"/>
            <a:ext cx="6426756" cy="2321695"/>
          </a:xfrm>
          <a:prstGeom prst="roundRect">
            <a:avLst>
              <a:gd name="adj" fmla="val 1958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SG"/>
          </a:p>
        </p:txBody>
      </p:sp>
      <p:sp>
        <p:nvSpPr>
          <p:cNvPr id="2" name="Text 0"/>
          <p:cNvSpPr/>
          <p:nvPr/>
        </p:nvSpPr>
        <p:spPr>
          <a:xfrm>
            <a:off x="509468" y="413735"/>
            <a:ext cx="5078575" cy="4818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550"/>
              </a:lnSpc>
            </a:pPr>
            <a:r>
              <a:rPr lang="en-US" sz="3200" b="1" dirty="0">
                <a:solidFill>
                  <a:srgbClr val="000000"/>
                </a:solidFill>
                <a:latin typeface="Inter"/>
                <a:ea typeface="+mn-lt"/>
                <a:cs typeface="+mn-lt"/>
              </a:rPr>
              <a:t>Technology Stack</a:t>
            </a:r>
            <a:endParaRPr lang="en-US" sz="3200" dirty="0">
              <a:latin typeface="Inter"/>
              <a:ea typeface="Inter"/>
            </a:endParaRPr>
          </a:p>
        </p:txBody>
      </p:sp>
      <p:sp>
        <p:nvSpPr>
          <p:cNvPr id="3" name="Shape 1"/>
          <p:cNvSpPr/>
          <p:nvPr/>
        </p:nvSpPr>
        <p:spPr>
          <a:xfrm>
            <a:off x="509468" y="1146334"/>
            <a:ext cx="6426756" cy="2321695"/>
          </a:xfrm>
          <a:prstGeom prst="roundRect">
            <a:avLst>
              <a:gd name="adj" fmla="val 1958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SG"/>
          </a:p>
        </p:txBody>
      </p:sp>
      <p:sp>
        <p:nvSpPr>
          <p:cNvPr id="5" name="Text 3"/>
          <p:cNvSpPr/>
          <p:nvPr/>
        </p:nvSpPr>
        <p:spPr>
          <a:xfrm>
            <a:off x="1464529" y="1605530"/>
            <a:ext cx="4144534" cy="16485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1800"/>
              </a:lnSpc>
              <a:buSzPct val="100000"/>
            </a:pPr>
            <a:r>
              <a:rPr lang="en-US" sz="2000" b="1" dirty="0">
                <a:solidFill>
                  <a:srgbClr val="272525"/>
                </a:solidFill>
                <a:latin typeface="Inter"/>
                <a:ea typeface="Inter"/>
                <a:cs typeface="Inter" pitchFamily="34" charset="-120"/>
              </a:rPr>
              <a:t>Database</a:t>
            </a:r>
          </a:p>
          <a:p>
            <a:pPr algn="l">
              <a:lnSpc>
                <a:spcPts val="1800"/>
              </a:lnSpc>
              <a:buSzPct val="100000"/>
            </a:pPr>
            <a:endParaRPr lang="en-US" sz="2000" b="1">
              <a:solidFill>
                <a:srgbClr val="272525"/>
              </a:solidFill>
              <a:latin typeface="Inter" pitchFamily="34" charset="0"/>
              <a:ea typeface="Inter" pitchFamily="34" charset="-122"/>
              <a:cs typeface="Inter" pitchFamily="34" charset="-120"/>
            </a:endParaRPr>
          </a:p>
          <a:p>
            <a:pPr marL="171450" indent="-171450" algn="l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272525"/>
                </a:solidFill>
                <a:latin typeface="Inter"/>
                <a:ea typeface="Inter"/>
                <a:cs typeface="Inter" pitchFamily="34" charset="-120"/>
              </a:rPr>
              <a:t>PostgreSQL</a:t>
            </a:r>
          </a:p>
          <a:p>
            <a:pPr marL="171450" indent="-171450" algn="l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272525"/>
                </a:solidFill>
                <a:latin typeface="Inter"/>
                <a:ea typeface="Inter"/>
                <a:cs typeface="Inter" pitchFamily="34" charset="-120"/>
              </a:rPr>
              <a:t>Aiven.io (Online Free DB service)</a:t>
            </a:r>
            <a:endParaRPr lang="en-US" sz="2000" dirty="0">
              <a:latin typeface="Inter"/>
              <a:ea typeface="Inter"/>
            </a:endParaRPr>
          </a:p>
          <a:p>
            <a:pPr marL="342900" indent="-342900" algn="l">
              <a:lnSpc>
                <a:spcPts val="1800"/>
              </a:lnSpc>
              <a:buSzPct val="100000"/>
              <a:buChar char="•"/>
            </a:pPr>
            <a:endParaRPr lang="en-US" sz="1400"/>
          </a:p>
        </p:txBody>
      </p:sp>
      <p:sp>
        <p:nvSpPr>
          <p:cNvPr id="6" name="Text 4"/>
          <p:cNvSpPr/>
          <p:nvPr/>
        </p:nvSpPr>
        <p:spPr>
          <a:xfrm>
            <a:off x="662583" y="1897975"/>
            <a:ext cx="6426756" cy="2328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endParaRPr lang="en-US" sz="1100"/>
          </a:p>
        </p:txBody>
      </p:sp>
      <p:sp>
        <p:nvSpPr>
          <p:cNvPr id="10" name="Text 8"/>
          <p:cNvSpPr/>
          <p:nvPr/>
        </p:nvSpPr>
        <p:spPr>
          <a:xfrm>
            <a:off x="2885580" y="5516224"/>
            <a:ext cx="2560627" cy="1275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1800"/>
              </a:lnSpc>
              <a:buSzPct val="100000"/>
            </a:pPr>
            <a:r>
              <a:rPr lang="en-US" sz="1600" b="1" dirty="0">
                <a:solidFill>
                  <a:srgbClr val="272525"/>
                </a:solidFill>
                <a:latin typeface="Inter Bold"/>
              </a:rPr>
              <a:t>Data</a:t>
            </a:r>
            <a:r>
              <a:rPr lang="en-US" sz="1600" dirty="0">
                <a:solidFill>
                  <a:srgbClr val="272525"/>
                </a:solidFill>
                <a:latin typeface="Inter"/>
                <a:ea typeface="Inter"/>
                <a:cs typeface="Inter" pitchFamily="34" charset="-120"/>
              </a:rPr>
              <a:t> </a:t>
            </a:r>
            <a:r>
              <a:rPr lang="en-US" sz="1600" b="1" dirty="0">
                <a:solidFill>
                  <a:srgbClr val="272525"/>
                </a:solidFill>
                <a:latin typeface="Inter Bold"/>
              </a:rPr>
              <a:t>Extraction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Inter"/>
                <a:ea typeface="Inter"/>
              </a:rPr>
              <a:t>Requests</a:t>
            </a:r>
            <a:endParaRPr lang="en-US" sz="2000">
              <a:latin typeface="Inter"/>
              <a:ea typeface="Inter"/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Inter"/>
                <a:ea typeface="Inter"/>
              </a:rPr>
              <a:t>Time </a:t>
            </a:r>
            <a:endParaRPr lang="en-US" sz="2000">
              <a:latin typeface="Inter"/>
              <a:ea typeface="Inter"/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err="1">
                <a:latin typeface="Inter"/>
                <a:ea typeface="Inter"/>
              </a:rPr>
              <a:t>Resp.json</a:t>
            </a:r>
            <a:r>
              <a:rPr lang="en-US" sz="2000" dirty="0">
                <a:latin typeface="Inter"/>
                <a:ea typeface="Inter"/>
              </a:rPr>
              <a:t>() </a:t>
            </a:r>
            <a:r>
              <a:rPr lang="en-US" sz="2000" dirty="0">
                <a:solidFill>
                  <a:srgbClr val="272525"/>
                </a:solidFill>
                <a:latin typeface="Inter"/>
                <a:ea typeface="Inter"/>
                <a:cs typeface="Inter" pitchFamily="34" charset="-120"/>
              </a:rPr>
              <a:t>requests</a:t>
            </a:r>
            <a:endParaRPr lang="en-US" sz="2000">
              <a:latin typeface="Inter"/>
              <a:ea typeface="Inter"/>
              <a:cs typeface="Calibri"/>
            </a:endParaRPr>
          </a:p>
        </p:txBody>
      </p:sp>
      <p:sp>
        <p:nvSpPr>
          <p:cNvPr id="28" name="Text 26"/>
          <p:cNvSpPr/>
          <p:nvPr/>
        </p:nvSpPr>
        <p:spPr>
          <a:xfrm>
            <a:off x="662583" y="6450330"/>
            <a:ext cx="6426756" cy="2328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endParaRPr lang="en-US" sz="1100"/>
          </a:p>
        </p:txBody>
      </p:sp>
      <p:pic>
        <p:nvPicPr>
          <p:cNvPr id="37" name="Picture 36" descr="A blue and white logo&#10;&#10;AI-generated content may be incorrect.">
            <a:extLst>
              <a:ext uri="{FF2B5EF4-FFF2-40B4-BE49-F238E27FC236}">
                <a16:creationId xmlns:a16="http://schemas.microsoft.com/office/drawing/2014/main" id="{4ED0FE02-8615-AE73-8D7B-75268AC9EC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90688" y="7662623"/>
            <a:ext cx="3139712" cy="566977"/>
          </a:xfrm>
          <a:prstGeom prst="rect">
            <a:avLst/>
          </a:prstGeom>
        </p:spPr>
      </p:pic>
      <p:sp>
        <p:nvSpPr>
          <p:cNvPr id="38" name="Text 8">
            <a:extLst>
              <a:ext uri="{FF2B5EF4-FFF2-40B4-BE49-F238E27FC236}">
                <a16:creationId xmlns:a16="http://schemas.microsoft.com/office/drawing/2014/main" id="{388B9D48-F668-08EB-5157-4304189303AB}"/>
              </a:ext>
            </a:extLst>
          </p:cNvPr>
          <p:cNvSpPr/>
          <p:nvPr/>
        </p:nvSpPr>
        <p:spPr>
          <a:xfrm>
            <a:off x="8693853" y="4060897"/>
            <a:ext cx="2564006" cy="1537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1800"/>
              </a:lnSpc>
              <a:buSzPct val="100000"/>
            </a:pPr>
            <a:r>
              <a:rPr lang="en-US" sz="1600" b="1" dirty="0">
                <a:solidFill>
                  <a:srgbClr val="272525"/>
                </a:solidFill>
                <a:latin typeface="Inter Bold"/>
              </a:rPr>
              <a:t>Data</a:t>
            </a:r>
            <a:r>
              <a:rPr lang="en-US" sz="1600" b="1" dirty="0">
                <a:solidFill>
                  <a:srgbClr val="272525"/>
                </a:solidFill>
                <a:latin typeface="Inter"/>
                <a:ea typeface="Inter"/>
              </a:rPr>
              <a:t>base Connectivity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err="1">
                <a:latin typeface="Inter"/>
                <a:ea typeface="Inter"/>
              </a:rPr>
              <a:t>SQLAlchemy</a:t>
            </a:r>
            <a:endParaRPr lang="en-US" sz="2000">
              <a:latin typeface="Inter"/>
              <a:ea typeface="Inter"/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Inter"/>
                <a:ea typeface="Inter"/>
              </a:rPr>
              <a:t>Psycorpg2</a:t>
            </a:r>
            <a:endParaRPr lang="en-US" sz="2000" dirty="0">
              <a:latin typeface="Inter"/>
              <a:ea typeface="Inter"/>
              <a:cs typeface="Calibri"/>
            </a:endParaRPr>
          </a:p>
        </p:txBody>
      </p:sp>
      <p:sp>
        <p:nvSpPr>
          <p:cNvPr id="39" name="Text 8">
            <a:extLst>
              <a:ext uri="{FF2B5EF4-FFF2-40B4-BE49-F238E27FC236}">
                <a16:creationId xmlns:a16="http://schemas.microsoft.com/office/drawing/2014/main" id="{FB58E80D-4420-196F-3AA7-04B972715668}"/>
              </a:ext>
            </a:extLst>
          </p:cNvPr>
          <p:cNvSpPr/>
          <p:nvPr/>
        </p:nvSpPr>
        <p:spPr>
          <a:xfrm>
            <a:off x="5134711" y="4060897"/>
            <a:ext cx="2042300" cy="911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1800"/>
              </a:lnSpc>
              <a:buSzPct val="100000"/>
            </a:pPr>
            <a:r>
              <a:rPr lang="en-US" sz="1600" b="1" dirty="0">
                <a:solidFill>
                  <a:srgbClr val="272525"/>
                </a:solidFill>
                <a:latin typeface="Inter Bold"/>
              </a:rPr>
              <a:t>Data</a:t>
            </a:r>
            <a:r>
              <a:rPr lang="en-US" sz="1600" dirty="0">
                <a:solidFill>
                  <a:srgbClr val="272525"/>
                </a:solidFill>
                <a:latin typeface="Inter"/>
                <a:ea typeface="Inter"/>
                <a:cs typeface="Inter" pitchFamily="34" charset="-120"/>
              </a:rPr>
              <a:t> </a:t>
            </a:r>
            <a:r>
              <a:rPr lang="en-US" sz="1600" b="1" dirty="0">
                <a:solidFill>
                  <a:srgbClr val="272525"/>
                </a:solidFill>
                <a:latin typeface="Inter Bold"/>
              </a:rPr>
              <a:t>Processing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Inter"/>
                <a:ea typeface="Inter"/>
              </a:rPr>
              <a:t>Pandas</a:t>
            </a:r>
            <a:endParaRPr lang="en-US" sz="2000">
              <a:latin typeface="Inter"/>
              <a:ea typeface="Inter"/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>
                <a:latin typeface="Inter"/>
                <a:ea typeface="Inter"/>
              </a:rPr>
              <a:t>Numpy</a:t>
            </a:r>
            <a:endParaRPr lang="en-US" sz="2000" dirty="0">
              <a:latin typeface="Inter"/>
              <a:ea typeface="Inter"/>
              <a:cs typeface="Calibri"/>
            </a:endParaRPr>
          </a:p>
        </p:txBody>
      </p:sp>
      <p:sp>
        <p:nvSpPr>
          <p:cNvPr id="41" name="Text 8">
            <a:extLst>
              <a:ext uri="{FF2B5EF4-FFF2-40B4-BE49-F238E27FC236}">
                <a16:creationId xmlns:a16="http://schemas.microsoft.com/office/drawing/2014/main" id="{0171A038-5AC2-9A14-10E0-7F42D9FF22F7}"/>
              </a:ext>
            </a:extLst>
          </p:cNvPr>
          <p:cNvSpPr/>
          <p:nvPr/>
        </p:nvSpPr>
        <p:spPr>
          <a:xfrm>
            <a:off x="1238695" y="4060897"/>
            <a:ext cx="2374302" cy="10746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1800"/>
              </a:lnSpc>
              <a:buSzPct val="100000"/>
            </a:pPr>
            <a:r>
              <a:rPr lang="en-US" sz="1600" b="1" dirty="0">
                <a:solidFill>
                  <a:srgbClr val="272525"/>
                </a:solidFill>
                <a:latin typeface="Inter Bold"/>
              </a:rPr>
              <a:t>Data</a:t>
            </a:r>
            <a:r>
              <a:rPr lang="en-US" sz="1600" dirty="0">
                <a:solidFill>
                  <a:srgbClr val="272525"/>
                </a:solidFill>
                <a:latin typeface="Inter"/>
                <a:ea typeface="Inter"/>
                <a:cs typeface="Inter" pitchFamily="34" charset="-120"/>
              </a:rPr>
              <a:t> </a:t>
            </a:r>
            <a:r>
              <a:rPr lang="en-US" sz="1600" b="1" dirty="0">
                <a:solidFill>
                  <a:srgbClr val="272525"/>
                </a:solidFill>
                <a:latin typeface="Inter Bold"/>
              </a:rPr>
              <a:t>Sources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Inter"/>
                <a:ea typeface="Inter"/>
              </a:rPr>
              <a:t>Web APIs</a:t>
            </a:r>
            <a:endParaRPr lang="en-US" sz="2000">
              <a:latin typeface="Inter"/>
              <a:ea typeface="Inter"/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Inter"/>
                <a:ea typeface="Inter"/>
              </a:rPr>
              <a:t>Kaggle Dataset</a:t>
            </a:r>
            <a:endParaRPr lang="en-US" sz="2000">
              <a:latin typeface="Inter"/>
              <a:ea typeface="Inter"/>
              <a:cs typeface="Calibri"/>
            </a:endParaRPr>
          </a:p>
        </p:txBody>
      </p:sp>
      <p:sp>
        <p:nvSpPr>
          <p:cNvPr id="42" name="Text 8">
            <a:extLst>
              <a:ext uri="{FF2B5EF4-FFF2-40B4-BE49-F238E27FC236}">
                <a16:creationId xmlns:a16="http://schemas.microsoft.com/office/drawing/2014/main" id="{58967D51-886E-7D08-F4EF-B45AE95CBB55}"/>
              </a:ext>
            </a:extLst>
          </p:cNvPr>
          <p:cNvSpPr/>
          <p:nvPr/>
        </p:nvSpPr>
        <p:spPr>
          <a:xfrm>
            <a:off x="10803642" y="5516224"/>
            <a:ext cx="2042300" cy="911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1800"/>
              </a:lnSpc>
              <a:buSzPct val="100000"/>
            </a:pPr>
            <a:r>
              <a:rPr lang="en-US" sz="1600" b="1" dirty="0">
                <a:solidFill>
                  <a:srgbClr val="272525"/>
                </a:solidFill>
                <a:latin typeface="Inter Bold"/>
              </a:rPr>
              <a:t>Data</a:t>
            </a:r>
            <a:r>
              <a:rPr lang="en-US" sz="1600" dirty="0">
                <a:solidFill>
                  <a:srgbClr val="272525"/>
                </a:solidFill>
                <a:latin typeface="Inter"/>
                <a:ea typeface="Inter"/>
                <a:cs typeface="Inter" pitchFamily="34" charset="-120"/>
              </a:rPr>
              <a:t> </a:t>
            </a:r>
            <a:r>
              <a:rPr lang="en-US" sz="1600" b="1" dirty="0">
                <a:solidFill>
                  <a:srgbClr val="272525"/>
                </a:solidFill>
                <a:latin typeface="Inter"/>
                <a:ea typeface="Inter"/>
                <a:cs typeface="Inter" pitchFamily="34" charset="-120"/>
              </a:rPr>
              <a:t>Visualization</a:t>
            </a:r>
            <a:endParaRPr lang="en-US" sz="1600" b="1" dirty="0">
              <a:solidFill>
                <a:srgbClr val="272525"/>
              </a:solidFill>
              <a:latin typeface="Inter"/>
              <a:ea typeface="Inter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Inter"/>
                <a:ea typeface="Inter"/>
              </a:rPr>
              <a:t>Collections (Counter)</a:t>
            </a:r>
            <a:endParaRPr lang="en-US" sz="2000">
              <a:latin typeface="Inter"/>
              <a:ea typeface="Inter"/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Inter"/>
                <a:ea typeface="Inter"/>
              </a:rPr>
              <a:t>Matplotlib</a:t>
            </a:r>
            <a:endParaRPr lang="en-US" sz="2000">
              <a:latin typeface="Inter"/>
              <a:ea typeface="Inter"/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err="1">
                <a:latin typeface="Inter"/>
                <a:ea typeface="Inter"/>
              </a:rPr>
              <a:t>WordCloud</a:t>
            </a:r>
            <a:r>
              <a:rPr lang="en-US" sz="2000" dirty="0">
                <a:latin typeface="Inter"/>
                <a:ea typeface="Inter"/>
              </a:rPr>
              <a:t> </a:t>
            </a:r>
            <a:endParaRPr lang="en-US" sz="2000">
              <a:latin typeface="Inter"/>
              <a:ea typeface="Inter"/>
              <a:cs typeface="Calibri"/>
            </a:endParaRPr>
          </a:p>
        </p:txBody>
      </p:sp>
      <p:sp>
        <p:nvSpPr>
          <p:cNvPr id="43" name="Text 8">
            <a:extLst>
              <a:ext uri="{FF2B5EF4-FFF2-40B4-BE49-F238E27FC236}">
                <a16:creationId xmlns:a16="http://schemas.microsoft.com/office/drawing/2014/main" id="{46952DA9-AF16-6FF4-E8CF-C0A6A8B27DA6}"/>
              </a:ext>
            </a:extLst>
          </p:cNvPr>
          <p:cNvSpPr/>
          <p:nvPr/>
        </p:nvSpPr>
        <p:spPr>
          <a:xfrm>
            <a:off x="6639353" y="5516224"/>
            <a:ext cx="2564006" cy="1537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1800"/>
              </a:lnSpc>
              <a:buSzPct val="100000"/>
            </a:pPr>
            <a:r>
              <a:rPr lang="en-US" sz="1600" b="1" dirty="0">
                <a:solidFill>
                  <a:srgbClr val="272525"/>
                </a:solidFill>
                <a:latin typeface="Inter Bold"/>
              </a:rPr>
              <a:t>Data</a:t>
            </a:r>
            <a:r>
              <a:rPr lang="en-US" sz="1600" b="1" dirty="0">
                <a:solidFill>
                  <a:srgbClr val="272525"/>
                </a:solidFill>
                <a:latin typeface="Inter"/>
                <a:ea typeface="Inter"/>
              </a:rPr>
              <a:t>base Cleaning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Inter"/>
                <a:ea typeface="Inter"/>
              </a:rPr>
              <a:t>re</a:t>
            </a:r>
            <a:endParaRPr lang="en-US" sz="2000">
              <a:latin typeface="Inter"/>
              <a:ea typeface="Inter"/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Inter"/>
                <a:ea typeface="Inter"/>
              </a:rPr>
              <a:t>html</a:t>
            </a:r>
            <a:endParaRPr lang="en-US" sz="2000">
              <a:latin typeface="Inter"/>
              <a:ea typeface="Inter"/>
              <a:cs typeface="Calibri"/>
            </a:endParaRPr>
          </a:p>
        </p:txBody>
      </p:sp>
      <p:sp>
        <p:nvSpPr>
          <p:cNvPr id="46" name="Text 3">
            <a:extLst>
              <a:ext uri="{FF2B5EF4-FFF2-40B4-BE49-F238E27FC236}">
                <a16:creationId xmlns:a16="http://schemas.microsoft.com/office/drawing/2014/main" id="{19CBFE87-25A6-C6E4-FD25-386964050342}"/>
              </a:ext>
            </a:extLst>
          </p:cNvPr>
          <p:cNvSpPr/>
          <p:nvPr/>
        </p:nvSpPr>
        <p:spPr>
          <a:xfrm>
            <a:off x="8048233" y="1682551"/>
            <a:ext cx="3486626" cy="14161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1800"/>
              </a:lnSpc>
              <a:buSzPct val="100000"/>
            </a:pPr>
            <a:r>
              <a:rPr lang="en-US" sz="2000" b="1" dirty="0">
                <a:solidFill>
                  <a:srgbClr val="272525"/>
                </a:solidFill>
                <a:latin typeface="Inter"/>
                <a:ea typeface="Inter"/>
                <a:cs typeface="Inter" pitchFamily="34" charset="-120"/>
              </a:rPr>
              <a:t>Version Control &amp; Collab</a:t>
            </a:r>
          </a:p>
          <a:p>
            <a:pPr algn="l">
              <a:lnSpc>
                <a:spcPts val="1800"/>
              </a:lnSpc>
              <a:buSzPct val="100000"/>
            </a:pPr>
            <a:endParaRPr lang="en-US" sz="2000" b="1">
              <a:solidFill>
                <a:srgbClr val="272525"/>
              </a:solidFill>
              <a:latin typeface="Inter" pitchFamily="34" charset="0"/>
              <a:ea typeface="Inter" pitchFamily="34" charset="-122"/>
              <a:cs typeface="Inter" pitchFamily="34" charset="-120"/>
            </a:endParaRPr>
          </a:p>
          <a:p>
            <a:pPr marL="171450" indent="-171450" algn="l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sz="2000" err="1">
                <a:solidFill>
                  <a:srgbClr val="272525"/>
                </a:solidFill>
                <a:latin typeface="Inter"/>
                <a:ea typeface="Inter"/>
                <a:cs typeface="Inter" pitchFamily="34" charset="-120"/>
              </a:rPr>
              <a:t>Github</a:t>
            </a:r>
            <a:r>
              <a:rPr lang="en-US" sz="2000" dirty="0">
                <a:solidFill>
                  <a:srgbClr val="272525"/>
                </a:solidFill>
                <a:latin typeface="Inter"/>
                <a:ea typeface="Inter"/>
                <a:cs typeface="Inter" pitchFamily="34" charset="-120"/>
              </a:rPr>
              <a:t> Remote Repo</a:t>
            </a:r>
          </a:p>
          <a:p>
            <a:pPr marL="171450" indent="-171450" algn="l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sz="2000" err="1">
                <a:solidFill>
                  <a:srgbClr val="272525"/>
                </a:solidFill>
                <a:latin typeface="Inter"/>
                <a:ea typeface="Inter"/>
                <a:cs typeface="Inter" pitchFamily="34" charset="-120"/>
              </a:rPr>
              <a:t>Github</a:t>
            </a:r>
            <a:r>
              <a:rPr lang="en-US" sz="2000" dirty="0">
                <a:solidFill>
                  <a:srgbClr val="272525"/>
                </a:solidFill>
                <a:latin typeface="Inter"/>
                <a:ea typeface="Inter"/>
                <a:cs typeface="Inter" pitchFamily="34" charset="-120"/>
              </a:rPr>
              <a:t> Desktop</a:t>
            </a:r>
          </a:p>
          <a:p>
            <a:pPr marL="171450" indent="-171450" algn="l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8166441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6368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3200" b="1" dirty="0">
                <a:solidFill>
                  <a:srgbClr val="000000"/>
                </a:solidFill>
                <a:latin typeface="Inter"/>
                <a:ea typeface="Inter Bold" pitchFamily="34" charset="-122"/>
                <a:cs typeface="Inter Bold" pitchFamily="34" charset="-120"/>
              </a:rPr>
              <a:t>Challenges Faced</a:t>
            </a:r>
            <a:endParaRPr lang="en-US" sz="3200" dirty="0">
              <a:latin typeface="Inter"/>
            </a:endParaRPr>
          </a:p>
        </p:txBody>
      </p:sp>
      <p:sp>
        <p:nvSpPr>
          <p:cNvPr id="3" name="Shape 1"/>
          <p:cNvSpPr/>
          <p:nvPr/>
        </p:nvSpPr>
        <p:spPr>
          <a:xfrm>
            <a:off x="793790" y="302609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SG"/>
          </a:p>
        </p:txBody>
      </p:sp>
      <p:sp>
        <p:nvSpPr>
          <p:cNvPr id="4" name="Text 2"/>
          <p:cNvSpPr/>
          <p:nvPr/>
        </p:nvSpPr>
        <p:spPr>
          <a:xfrm>
            <a:off x="878860" y="3068598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</a:t>
            </a:r>
            <a:endParaRPr lang="en-US" sz="2650"/>
          </a:p>
        </p:txBody>
      </p:sp>
      <p:sp>
        <p:nvSpPr>
          <p:cNvPr id="6" name="Shape 4"/>
          <p:cNvSpPr/>
          <p:nvPr/>
        </p:nvSpPr>
        <p:spPr>
          <a:xfrm>
            <a:off x="5235893" y="302609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SG"/>
          </a:p>
        </p:txBody>
      </p:sp>
      <p:sp>
        <p:nvSpPr>
          <p:cNvPr id="7" name="Text 5"/>
          <p:cNvSpPr/>
          <p:nvPr/>
        </p:nvSpPr>
        <p:spPr>
          <a:xfrm>
            <a:off x="5320963" y="3068598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</a:t>
            </a:r>
            <a:endParaRPr lang="en-US" sz="2650"/>
          </a:p>
        </p:txBody>
      </p:sp>
      <p:sp>
        <p:nvSpPr>
          <p:cNvPr id="8" name="Text 6"/>
          <p:cNvSpPr/>
          <p:nvPr/>
        </p:nvSpPr>
        <p:spPr>
          <a:xfrm>
            <a:off x="1644314" y="3068598"/>
            <a:ext cx="3421499" cy="3266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Tried web crawling for employment postings to find out more about Data Engineering roles. There were restrictions for web crawling on most job portals. Was able to find 2 that worked with an API call, with limited returned data.</a:t>
            </a:r>
            <a:endParaRPr lang="en-US" sz="1750"/>
          </a:p>
        </p:txBody>
      </p:sp>
      <p:sp>
        <p:nvSpPr>
          <p:cNvPr id="9" name="Shape 7"/>
          <p:cNvSpPr/>
          <p:nvPr/>
        </p:nvSpPr>
        <p:spPr>
          <a:xfrm>
            <a:off x="9677995" y="302609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SG"/>
          </a:p>
        </p:txBody>
      </p:sp>
      <p:sp>
        <p:nvSpPr>
          <p:cNvPr id="10" name="Text 8"/>
          <p:cNvSpPr/>
          <p:nvPr/>
        </p:nvSpPr>
        <p:spPr>
          <a:xfrm>
            <a:off x="9763065" y="3068598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</a:t>
            </a:r>
            <a:endParaRPr lang="en-US" sz="2650"/>
          </a:p>
        </p:txBody>
      </p:sp>
      <p:sp>
        <p:nvSpPr>
          <p:cNvPr id="11" name="Text 9"/>
          <p:cNvSpPr/>
          <p:nvPr/>
        </p:nvSpPr>
        <p:spPr>
          <a:xfrm>
            <a:off x="6143090" y="3099792"/>
            <a:ext cx="3421499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We decided to supplement the database with a dataset from Kaggle so that we could also learn/practice more on the data preparation process</a:t>
            </a:r>
            <a:endParaRPr lang="en-US" sz="175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0A3D073-E419-0152-7522-91F0994AD2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90688" y="7569933"/>
            <a:ext cx="3139712" cy="566977"/>
          </a:xfrm>
          <a:prstGeom prst="rect">
            <a:avLst/>
          </a:prstGeom>
        </p:spPr>
      </p:pic>
      <p:sp>
        <p:nvSpPr>
          <p:cNvPr id="12" name="Text 9">
            <a:extLst>
              <a:ext uri="{FF2B5EF4-FFF2-40B4-BE49-F238E27FC236}">
                <a16:creationId xmlns:a16="http://schemas.microsoft.com/office/drawing/2014/main" id="{55214C3A-53DC-0411-1977-F018F05A1CA8}"/>
              </a:ext>
            </a:extLst>
          </p:cNvPr>
          <p:cNvSpPr/>
          <p:nvPr/>
        </p:nvSpPr>
        <p:spPr>
          <a:xfrm>
            <a:off x="10499500" y="3099792"/>
            <a:ext cx="3421499" cy="27322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Errors while Coding in python. 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Got AI assistance explaining the hurdles we faced to debug the script. Also a learning experience how to do prompting for accurate assistance </a:t>
            </a:r>
            <a:br>
              <a:rPr lang="en-US" sz="175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</a:br>
            <a:endParaRPr lang="en-US" sz="175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23047"/>
            <a:ext cx="674060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3200" b="1" dirty="0">
                <a:solidFill>
                  <a:srgbClr val="000000"/>
                </a:solidFill>
                <a:latin typeface="Inter"/>
                <a:ea typeface="Inter Bold" pitchFamily="34" charset="-122"/>
                <a:cs typeface="Inter Bold" pitchFamily="34" charset="-120"/>
              </a:rPr>
              <a:t>Suggested Functionality</a:t>
            </a:r>
            <a:endParaRPr lang="en-US" sz="3200" dirty="0">
              <a:latin typeface="Inter"/>
            </a:endParaRPr>
          </a:p>
        </p:txBody>
      </p:sp>
      <p:sp>
        <p:nvSpPr>
          <p:cNvPr id="8" name="Shape 6"/>
          <p:cNvSpPr/>
          <p:nvPr/>
        </p:nvSpPr>
        <p:spPr>
          <a:xfrm>
            <a:off x="2668845" y="2488466"/>
            <a:ext cx="4196358" cy="4021098"/>
          </a:xfrm>
          <a:prstGeom prst="roundRect">
            <a:avLst>
              <a:gd name="adj" fmla="val 23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SG"/>
          </a:p>
        </p:txBody>
      </p:sp>
      <p:sp>
        <p:nvSpPr>
          <p:cNvPr id="9" name="Text 7"/>
          <p:cNvSpPr/>
          <p:nvPr/>
        </p:nvSpPr>
        <p:spPr>
          <a:xfrm>
            <a:off x="3353655" y="291988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Output Options</a:t>
            </a:r>
            <a:endParaRPr lang="en-US" sz="2200"/>
          </a:p>
        </p:txBody>
      </p:sp>
      <p:sp>
        <p:nvSpPr>
          <p:cNvPr id="10" name="Text 8"/>
          <p:cNvSpPr/>
          <p:nvPr/>
        </p:nvSpPr>
        <p:spPr>
          <a:xfrm>
            <a:off x="2896455" y="3585119"/>
            <a:ext cx="372749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 tables in Online DB</a:t>
            </a:r>
            <a:endParaRPr lang="en-US" sz="1750"/>
          </a:p>
        </p:txBody>
      </p:sp>
      <p:sp>
        <p:nvSpPr>
          <p:cNvPr id="12" name="Shape 10"/>
          <p:cNvSpPr/>
          <p:nvPr/>
        </p:nvSpPr>
        <p:spPr>
          <a:xfrm>
            <a:off x="8201298" y="2483749"/>
            <a:ext cx="4196358" cy="4021098"/>
          </a:xfrm>
          <a:prstGeom prst="roundRect">
            <a:avLst>
              <a:gd name="adj" fmla="val 23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SG"/>
          </a:p>
        </p:txBody>
      </p:sp>
      <p:sp>
        <p:nvSpPr>
          <p:cNvPr id="13" name="Text 11"/>
          <p:cNvSpPr/>
          <p:nvPr/>
        </p:nvSpPr>
        <p:spPr>
          <a:xfrm>
            <a:off x="8879486" y="273163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Additional Features</a:t>
            </a:r>
            <a:endParaRPr lang="en-US" sz="2200"/>
          </a:p>
        </p:txBody>
      </p:sp>
      <p:sp>
        <p:nvSpPr>
          <p:cNvPr id="14" name="Text 12"/>
          <p:cNvSpPr/>
          <p:nvPr/>
        </p:nvSpPr>
        <p:spPr>
          <a:xfrm>
            <a:off x="8543310" y="3396860"/>
            <a:ext cx="372749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Table normalizations in in the database</a:t>
            </a:r>
            <a:endParaRPr lang="en-US" sz="1750"/>
          </a:p>
        </p:txBody>
      </p:sp>
      <p:sp>
        <p:nvSpPr>
          <p:cNvPr id="15" name="Text 13"/>
          <p:cNvSpPr/>
          <p:nvPr/>
        </p:nvSpPr>
        <p:spPr>
          <a:xfrm>
            <a:off x="8562582" y="5372107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Automate pipelines using Airflow- (Phase 2)</a:t>
            </a:r>
            <a:endParaRPr lang="en-US" sz="1750"/>
          </a:p>
        </p:txBody>
      </p:sp>
      <p:sp>
        <p:nvSpPr>
          <p:cNvPr id="16" name="Text 14"/>
          <p:cNvSpPr/>
          <p:nvPr/>
        </p:nvSpPr>
        <p:spPr>
          <a:xfrm>
            <a:off x="8549135" y="4281782"/>
            <a:ext cx="372749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Create word cloud based on frequencies of data engineering keyword skills</a:t>
            </a:r>
            <a:endParaRPr lang="en-US" sz="1750"/>
          </a:p>
        </p:txBody>
      </p:sp>
      <p:sp>
        <p:nvSpPr>
          <p:cNvPr id="18" name="Text 9">
            <a:extLst>
              <a:ext uri="{FF2B5EF4-FFF2-40B4-BE49-F238E27FC236}">
                <a16:creationId xmlns:a16="http://schemas.microsoft.com/office/drawing/2014/main" id="{1E932127-2E4D-D45A-2C09-E43A635269DE}"/>
              </a:ext>
            </a:extLst>
          </p:cNvPr>
          <p:cNvSpPr/>
          <p:nvPr/>
        </p:nvSpPr>
        <p:spPr>
          <a:xfrm>
            <a:off x="2909902" y="4116146"/>
            <a:ext cx="372749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Visualizations for data collected</a:t>
            </a:r>
            <a:endParaRPr lang="en-US" sz="175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269D27F-5587-7B48-6669-5E026DDE7E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90688" y="7662623"/>
            <a:ext cx="3139712" cy="566977"/>
          </a:xfrm>
          <a:prstGeom prst="rect">
            <a:avLst/>
          </a:prstGeom>
        </p:spPr>
      </p:pic>
      <p:sp>
        <p:nvSpPr>
          <p:cNvPr id="17" name="Text 9">
            <a:extLst>
              <a:ext uri="{FF2B5EF4-FFF2-40B4-BE49-F238E27FC236}">
                <a16:creationId xmlns:a16="http://schemas.microsoft.com/office/drawing/2014/main" id="{A8CF43D3-DA33-BAAD-C56B-33E313BD2F2B}"/>
              </a:ext>
            </a:extLst>
          </p:cNvPr>
          <p:cNvSpPr/>
          <p:nvPr/>
        </p:nvSpPr>
        <p:spPr>
          <a:xfrm>
            <a:off x="2909902" y="4651891"/>
            <a:ext cx="372749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User query</a:t>
            </a:r>
            <a:endParaRPr lang="en-US" sz="175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438" row="2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57E8A571-6683-4D6C-87DF-0D04B5AFFC58}">
  <we:reference id="wa200005566" version="3.0.0.2" store="en-US" storeType="OMEX"/>
  <we:alternateReferences>
    <we:reference id="wa200005566" version="3.0.0.2" store="WA200005566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7AE2C488C280046849C482FBF6223F7" ma:contentTypeVersion="3" ma:contentTypeDescription="Create a new document." ma:contentTypeScope="" ma:versionID="62f1c3b2d7df0f0719b00c58ce1972dd">
  <xsd:schema xmlns:xsd="http://www.w3.org/2001/XMLSchema" xmlns:xs="http://www.w3.org/2001/XMLSchema" xmlns:p="http://schemas.microsoft.com/office/2006/metadata/properties" xmlns:ns2="e1177132-9cff-4bdb-9b7f-c7de35a4d82c" targetNamespace="http://schemas.microsoft.com/office/2006/metadata/properties" ma:root="true" ma:fieldsID="e00dd4ef41f5423de94a6400947fc8d2" ns2:_="">
    <xsd:import namespace="e1177132-9cff-4bdb-9b7f-c7de35a4d82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1177132-9cff-4bdb-9b7f-c7de35a4d82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A48252C-DEE7-47EA-8E72-E51D910242AC}">
  <ds:schemaRefs>
    <ds:schemaRef ds:uri="e1177132-9cff-4bdb-9b7f-c7de35a4d82c"/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0B0C127D-35A7-4E86-BF18-34B5C922748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1177132-9cff-4bdb-9b7f-c7de35a4d82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B379BCD-0120-4E8A-858D-E9FD458D70B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Custom</PresentationFormat>
  <Slides>25</Slides>
  <Notes>25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6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mshha</dc:creator>
  <cp:revision>145</cp:revision>
  <dcterms:created xsi:type="dcterms:W3CDTF">2025-12-11T06:14:45Z</dcterms:created>
  <dcterms:modified xsi:type="dcterms:W3CDTF">2025-12-13T14:15:23Z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0x010100D7AE2C488C280046849C482FBF6223F7</vt:lpwstr>
  </property>
  <property fmtid="{D5CDD505-2E9C-101B-9397-08002B2CF9AE}" pid="3" name="MediaServiceImageTags">
    <vt:lpwstr/>
  </property>
</Properties>
</file>